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embeddedFontLst>
    <p:embeddedFont>
      <p:font typeface="MiSans" charset="-122" pitchFamily="34"/>
      <p:regular r:id="rId13"/>
    </p:embeddedFont>
    <p:embeddedFont>
      <p:font typeface="Noto Sans SC" charset="-122" pitchFamily="34"/>
      <p:regular r:id="rId1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dn.dribbble.com/e821dbd0c386662d2c5a4bb0e3e7601a0c36a024.png">    </p:cNvPr>
          <p:cNvPicPr>
            <a:picLocks noChangeAspect="1"/>
          </p:cNvPicPr>
          <p:nvPr/>
        </p:nvPicPr>
        <p:blipFill>
          <a:blip r:embed="rId1">
            <a:alphaModFix amt="5000"/>
          </a:blip>
          <a:srcRect l="0" r="0" t="12500" b="1250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381000" y="37148"/>
            <a:ext cx="2486025" cy="342900"/>
          </a:xfrm>
          <a:custGeom>
            <a:avLst/>
            <a:gdLst/>
            <a:ahLst/>
            <a:cxnLst/>
            <a:rect l="l" t="t" r="r" b="b"/>
            <a:pathLst>
              <a:path w="2486025" h="342900">
                <a:moveTo>
                  <a:pt x="171450" y="0"/>
                </a:moveTo>
                <a:lnTo>
                  <a:pt x="2314575" y="0"/>
                </a:lnTo>
                <a:cubicBezTo>
                  <a:pt x="2409201" y="0"/>
                  <a:pt x="2486025" y="76824"/>
                  <a:pt x="2486025" y="171450"/>
                </a:cubicBezTo>
                <a:lnTo>
                  <a:pt x="2486025" y="171450"/>
                </a:lnTo>
                <a:cubicBezTo>
                  <a:pt x="2486025" y="266076"/>
                  <a:pt x="2409201" y="342900"/>
                  <a:pt x="2314575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3400" y="1800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28575"/>
                </a:lnTo>
                <a:cubicBezTo>
                  <a:pt x="57150" y="44346"/>
                  <a:pt x="44346" y="57150"/>
                  <a:pt x="285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6" name="Text 3"/>
          <p:cNvSpPr/>
          <p:nvPr/>
        </p:nvSpPr>
        <p:spPr>
          <a:xfrm>
            <a:off x="666750" y="113348"/>
            <a:ext cx="2114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Commerce Automation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684848"/>
            <a:ext cx="8991600" cy="3657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Turn Product Content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Into Revenue—</a:t>
            </a:r>
            <a:pPr>
              <a:lnSpc>
                <a:spcPct val="80000"/>
              </a:lnSpc>
            </a:pPr>
            <a:r>
              <a:rPr lang="en-US" sz="7200" b="1" dirty="0">
                <a:solidFill>
                  <a:srgbClr val="22C5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Automatically.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647248"/>
            <a:ext cx="74295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AutomateLabs builds AI workflows for e-commerce stores: product videos, catalog enrichment, ad creatives, and customer flows—</a:t>
            </a:r>
            <a:pPr>
              <a:lnSpc>
                <a:spcPct val="140000"/>
              </a:lnSpc>
            </a:pPr>
            <a:r>
              <a:rPr lang="en-US" sz="18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without expensive teams</a:t>
            </a:r>
            <a:pPr>
              <a:lnSpc>
                <a:spcPct val="140000"/>
              </a:lnSpc>
            </a:pPr>
            <a:r>
              <a:rPr lang="en-US" sz="1800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1000" y="6234113"/>
            <a:ext cx="2085975" cy="571500"/>
          </a:xfrm>
          <a:custGeom>
            <a:avLst/>
            <a:gdLst/>
            <a:ahLst/>
            <a:cxnLst/>
            <a:rect l="l" t="t" r="r" b="b"/>
            <a:pathLst>
              <a:path w="2085975" h="571500">
                <a:moveTo>
                  <a:pt x="114300" y="0"/>
                </a:moveTo>
                <a:lnTo>
                  <a:pt x="1971675" y="0"/>
                </a:lnTo>
                <a:cubicBezTo>
                  <a:pt x="2034759" y="0"/>
                  <a:pt x="2085975" y="51216"/>
                  <a:pt x="2085975" y="114300"/>
                </a:cubicBezTo>
                <a:lnTo>
                  <a:pt x="2085975" y="457200"/>
                </a:lnTo>
                <a:cubicBezTo>
                  <a:pt x="2085975" y="520284"/>
                  <a:pt x="2034759" y="571500"/>
                  <a:pt x="1971675" y="571500"/>
                </a:cubicBezTo>
                <a:lnTo>
                  <a:pt x="114300" y="571500"/>
                </a:lnTo>
                <a:cubicBezTo>
                  <a:pt x="51216" y="571500"/>
                  <a:pt x="0" y="520284"/>
                  <a:pt x="0" y="4572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B1220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338138" y="6234113"/>
            <a:ext cx="2171700" cy="571500"/>
          </a:xfrm>
          <a:prstGeom prst="rect">
            <a:avLst/>
          </a:prstGeom>
          <a:noFill/>
          <a:ln/>
        </p:spPr>
        <p:txBody>
          <a:bodyPr wrap="square" lIns="381000" tIns="152400" rIns="381000" bIns="15240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Book Free Audit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703314" y="6226493"/>
            <a:ext cx="2434590" cy="586740"/>
          </a:xfrm>
          <a:custGeom>
            <a:avLst/>
            <a:gdLst/>
            <a:ahLst/>
            <a:cxnLst/>
            <a:rect l="l" t="t" r="r" b="b"/>
            <a:pathLst>
              <a:path w="2434590" h="586740">
                <a:moveTo>
                  <a:pt x="114303" y="0"/>
                </a:moveTo>
                <a:lnTo>
                  <a:pt x="2320287" y="0"/>
                </a:lnTo>
                <a:cubicBezTo>
                  <a:pt x="2383415" y="0"/>
                  <a:pt x="2434590" y="51175"/>
                  <a:pt x="2434590" y="114303"/>
                </a:cubicBezTo>
                <a:lnTo>
                  <a:pt x="2434590" y="472437"/>
                </a:lnTo>
                <a:cubicBezTo>
                  <a:pt x="2434590" y="535565"/>
                  <a:pt x="2383415" y="586740"/>
                  <a:pt x="2320287" y="586740"/>
                </a:cubicBezTo>
                <a:lnTo>
                  <a:pt x="114303" y="586740"/>
                </a:lnTo>
                <a:cubicBezTo>
                  <a:pt x="51175" y="586740"/>
                  <a:pt x="0" y="535565"/>
                  <a:pt x="0" y="472437"/>
                </a:cubicBezTo>
                <a:lnTo>
                  <a:pt x="0" y="114303"/>
                </a:lnTo>
                <a:cubicBezTo>
                  <a:pt x="0" y="51175"/>
                  <a:pt x="51175" y="0"/>
                  <a:pt x="11430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0B122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652832" y="6218873"/>
            <a:ext cx="2505075" cy="571500"/>
          </a:xfrm>
          <a:prstGeom prst="rect">
            <a:avLst/>
          </a:prstGeom>
          <a:noFill/>
          <a:ln/>
        </p:spPr>
        <p:txBody>
          <a:bodyPr wrap="square" lIns="381000" tIns="152400" rIns="381000" bIns="15240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0B122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See E-Com Systems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566660" y="58674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73459" y="46479"/>
                </a:moveTo>
                <a:cubicBezTo>
                  <a:pt x="173370" y="45988"/>
                  <a:pt x="173147" y="45541"/>
                  <a:pt x="172789" y="45229"/>
                </a:cubicBezTo>
                <a:cubicBezTo>
                  <a:pt x="172432" y="44916"/>
                  <a:pt x="171986" y="44693"/>
                  <a:pt x="171495" y="44693"/>
                </a:cubicBezTo>
                <a:cubicBezTo>
                  <a:pt x="170602" y="44693"/>
                  <a:pt x="154885" y="44336"/>
                  <a:pt x="154885" y="44336"/>
                </a:cubicBezTo>
                <a:cubicBezTo>
                  <a:pt x="154885" y="44336"/>
                  <a:pt x="145241" y="35049"/>
                  <a:pt x="141669" y="31477"/>
                </a:cubicBezTo>
                <a:lnTo>
                  <a:pt x="141669" y="224671"/>
                </a:lnTo>
                <a:lnTo>
                  <a:pt x="197793" y="210741"/>
                </a:lnTo>
                <a:cubicBezTo>
                  <a:pt x="197793" y="210741"/>
                  <a:pt x="173682" y="47551"/>
                  <a:pt x="173504" y="46479"/>
                </a:cubicBezTo>
                <a:close/>
                <a:moveTo>
                  <a:pt x="128989" y="31477"/>
                </a:moveTo>
                <a:cubicBezTo>
                  <a:pt x="128141" y="28754"/>
                  <a:pt x="127069" y="26164"/>
                  <a:pt x="125775" y="23619"/>
                </a:cubicBezTo>
                <a:cubicBezTo>
                  <a:pt x="121131" y="14689"/>
                  <a:pt x="114166" y="9823"/>
                  <a:pt x="105951" y="9823"/>
                </a:cubicBezTo>
                <a:cubicBezTo>
                  <a:pt x="105370" y="9823"/>
                  <a:pt x="104745" y="9867"/>
                  <a:pt x="104165" y="10001"/>
                </a:cubicBezTo>
                <a:cubicBezTo>
                  <a:pt x="103986" y="9644"/>
                  <a:pt x="103629" y="9465"/>
                  <a:pt x="103450" y="9108"/>
                </a:cubicBezTo>
                <a:cubicBezTo>
                  <a:pt x="99879" y="5179"/>
                  <a:pt x="95235" y="3393"/>
                  <a:pt x="89699" y="3572"/>
                </a:cubicBezTo>
                <a:cubicBezTo>
                  <a:pt x="78983" y="3929"/>
                  <a:pt x="68267" y="11609"/>
                  <a:pt x="59695" y="25360"/>
                </a:cubicBezTo>
                <a:cubicBezTo>
                  <a:pt x="53623" y="35004"/>
                  <a:pt x="48979" y="47149"/>
                  <a:pt x="47729" y="56659"/>
                </a:cubicBezTo>
                <a:cubicBezTo>
                  <a:pt x="35406" y="60409"/>
                  <a:pt x="26834" y="63088"/>
                  <a:pt x="26655" y="63267"/>
                </a:cubicBezTo>
                <a:cubicBezTo>
                  <a:pt x="20404" y="65231"/>
                  <a:pt x="20226" y="65410"/>
                  <a:pt x="19511" y="71304"/>
                </a:cubicBezTo>
                <a:cubicBezTo>
                  <a:pt x="18976" y="75768"/>
                  <a:pt x="2545" y="201588"/>
                  <a:pt x="2545" y="201588"/>
                </a:cubicBezTo>
                <a:lnTo>
                  <a:pt x="137651" y="225028"/>
                </a:lnTo>
                <a:lnTo>
                  <a:pt x="137651" y="29334"/>
                </a:lnTo>
                <a:cubicBezTo>
                  <a:pt x="136981" y="29379"/>
                  <a:pt x="136356" y="29423"/>
                  <a:pt x="135687" y="29513"/>
                </a:cubicBezTo>
                <a:cubicBezTo>
                  <a:pt x="135687" y="29513"/>
                  <a:pt x="133186" y="30227"/>
                  <a:pt x="129079" y="31477"/>
                </a:cubicBezTo>
                <a:close/>
                <a:moveTo>
                  <a:pt x="104299" y="39157"/>
                </a:moveTo>
                <a:cubicBezTo>
                  <a:pt x="97155" y="41300"/>
                  <a:pt x="89297" y="43800"/>
                  <a:pt x="81617" y="46122"/>
                </a:cubicBezTo>
                <a:cubicBezTo>
                  <a:pt x="83760" y="37728"/>
                  <a:pt x="88047" y="29334"/>
                  <a:pt x="93047" y="23798"/>
                </a:cubicBezTo>
                <a:cubicBezTo>
                  <a:pt x="95012" y="21833"/>
                  <a:pt x="97691" y="19511"/>
                  <a:pt x="100727" y="18083"/>
                </a:cubicBezTo>
                <a:cubicBezTo>
                  <a:pt x="103763" y="24512"/>
                  <a:pt x="104477" y="33263"/>
                  <a:pt x="104299" y="39157"/>
                </a:cubicBezTo>
                <a:close/>
                <a:moveTo>
                  <a:pt x="89654" y="10894"/>
                </a:moveTo>
                <a:cubicBezTo>
                  <a:pt x="91886" y="10805"/>
                  <a:pt x="94119" y="11385"/>
                  <a:pt x="96083" y="12502"/>
                </a:cubicBezTo>
                <a:cubicBezTo>
                  <a:pt x="93226" y="13930"/>
                  <a:pt x="90368" y="16252"/>
                  <a:pt x="87690" y="18931"/>
                </a:cubicBezTo>
                <a:cubicBezTo>
                  <a:pt x="80903" y="26253"/>
                  <a:pt x="75724" y="37683"/>
                  <a:pt x="73581" y="48622"/>
                </a:cubicBezTo>
                <a:cubicBezTo>
                  <a:pt x="67151" y="50587"/>
                  <a:pt x="60722" y="52551"/>
                  <a:pt x="54828" y="54337"/>
                </a:cubicBezTo>
                <a:cubicBezTo>
                  <a:pt x="58757" y="37192"/>
                  <a:pt x="73223" y="11296"/>
                  <a:pt x="89654" y="10939"/>
                </a:cubicBezTo>
                <a:close/>
                <a:moveTo>
                  <a:pt x="68937" y="109210"/>
                </a:moveTo>
                <a:cubicBezTo>
                  <a:pt x="69652" y="120640"/>
                  <a:pt x="99834" y="123140"/>
                  <a:pt x="101620" y="150153"/>
                </a:cubicBezTo>
                <a:cubicBezTo>
                  <a:pt x="102870" y="171405"/>
                  <a:pt x="90368" y="185916"/>
                  <a:pt x="72330" y="186988"/>
                </a:cubicBezTo>
                <a:cubicBezTo>
                  <a:pt x="50542" y="188416"/>
                  <a:pt x="38576" y="175558"/>
                  <a:pt x="38576" y="175558"/>
                </a:cubicBezTo>
                <a:lnTo>
                  <a:pt x="43220" y="155912"/>
                </a:lnTo>
                <a:cubicBezTo>
                  <a:pt x="43220" y="155912"/>
                  <a:pt x="55185" y="165021"/>
                  <a:pt x="64830" y="164306"/>
                </a:cubicBezTo>
                <a:cubicBezTo>
                  <a:pt x="71080" y="163949"/>
                  <a:pt x="73402" y="158770"/>
                  <a:pt x="73223" y="155198"/>
                </a:cubicBezTo>
                <a:cubicBezTo>
                  <a:pt x="72330" y="140196"/>
                  <a:pt x="47685" y="141089"/>
                  <a:pt x="46077" y="116398"/>
                </a:cubicBezTo>
                <a:cubicBezTo>
                  <a:pt x="44648" y="95682"/>
                  <a:pt x="58222" y="74741"/>
                  <a:pt x="88270" y="72777"/>
                </a:cubicBezTo>
                <a:cubicBezTo>
                  <a:pt x="99879" y="72063"/>
                  <a:pt x="105772" y="74920"/>
                  <a:pt x="105772" y="74920"/>
                </a:cubicBezTo>
                <a:lnTo>
                  <a:pt x="98986" y="100638"/>
                </a:lnTo>
                <a:cubicBezTo>
                  <a:pt x="98986" y="100638"/>
                  <a:pt x="91306" y="97066"/>
                  <a:pt x="82198" y="97780"/>
                </a:cubicBezTo>
                <a:cubicBezTo>
                  <a:pt x="68982" y="98673"/>
                  <a:pt x="68803" y="107067"/>
                  <a:pt x="68982" y="109210"/>
                </a:cubicBezTo>
                <a:close/>
                <a:moveTo>
                  <a:pt x="111443" y="37014"/>
                </a:moveTo>
                <a:cubicBezTo>
                  <a:pt x="111443" y="31656"/>
                  <a:pt x="110728" y="23976"/>
                  <a:pt x="108228" y="17547"/>
                </a:cubicBezTo>
                <a:cubicBezTo>
                  <a:pt x="116443" y="19154"/>
                  <a:pt x="120372" y="28262"/>
                  <a:pt x="122158" y="33799"/>
                </a:cubicBezTo>
                <a:cubicBezTo>
                  <a:pt x="118943" y="34692"/>
                  <a:pt x="115372" y="35763"/>
                  <a:pt x="111443" y="37014"/>
                </a:cubicBezTo>
                <a:close/>
              </a:path>
            </a:pathLst>
          </a:custGeom>
          <a:solidFill>
            <a:srgbClr val="64748B"/>
          </a:solidFill>
          <a:ln/>
        </p:spPr>
      </p:sp>
      <p:sp>
        <p:nvSpPr>
          <p:cNvPr id="14" name="Text 11"/>
          <p:cNvSpPr/>
          <p:nvPr/>
        </p:nvSpPr>
        <p:spPr>
          <a:xfrm>
            <a:off x="7885748" y="5867400"/>
            <a:ext cx="581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Shopify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727520" y="58674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7548" y="75634"/>
                </a:moveTo>
                <a:lnTo>
                  <a:pt x="72866" y="199757"/>
                </a:lnTo>
                <a:cubicBezTo>
                  <a:pt x="41166" y="184398"/>
                  <a:pt x="19333" y="151894"/>
                  <a:pt x="19333" y="114300"/>
                </a:cubicBezTo>
                <a:cubicBezTo>
                  <a:pt x="19333" y="100504"/>
                  <a:pt x="22280" y="87466"/>
                  <a:pt x="27548" y="75634"/>
                </a:cubicBezTo>
                <a:close/>
                <a:moveTo>
                  <a:pt x="178415" y="109523"/>
                </a:moveTo>
                <a:cubicBezTo>
                  <a:pt x="178415" y="97780"/>
                  <a:pt x="174218" y="89654"/>
                  <a:pt x="170602" y="83314"/>
                </a:cubicBezTo>
                <a:cubicBezTo>
                  <a:pt x="165780" y="75501"/>
                  <a:pt x="161270" y="68848"/>
                  <a:pt x="161270" y="61034"/>
                </a:cubicBezTo>
                <a:cubicBezTo>
                  <a:pt x="161270" y="52283"/>
                  <a:pt x="167878" y="44157"/>
                  <a:pt x="177210" y="44157"/>
                </a:cubicBezTo>
                <a:cubicBezTo>
                  <a:pt x="177611" y="44157"/>
                  <a:pt x="178013" y="44202"/>
                  <a:pt x="178460" y="44247"/>
                </a:cubicBezTo>
                <a:cubicBezTo>
                  <a:pt x="161538" y="28754"/>
                  <a:pt x="139035" y="19288"/>
                  <a:pt x="114300" y="19288"/>
                </a:cubicBezTo>
                <a:cubicBezTo>
                  <a:pt x="81126" y="19288"/>
                  <a:pt x="51926" y="36299"/>
                  <a:pt x="34915" y="62106"/>
                </a:cubicBezTo>
                <a:cubicBezTo>
                  <a:pt x="37147" y="62195"/>
                  <a:pt x="39246" y="62240"/>
                  <a:pt x="41032" y="62240"/>
                </a:cubicBezTo>
                <a:cubicBezTo>
                  <a:pt x="50944" y="62240"/>
                  <a:pt x="66348" y="61034"/>
                  <a:pt x="66348" y="61034"/>
                </a:cubicBezTo>
                <a:cubicBezTo>
                  <a:pt x="71482" y="60722"/>
                  <a:pt x="72063" y="68267"/>
                  <a:pt x="66973" y="68848"/>
                </a:cubicBezTo>
                <a:cubicBezTo>
                  <a:pt x="66973" y="68848"/>
                  <a:pt x="61838" y="69428"/>
                  <a:pt x="56123" y="69741"/>
                </a:cubicBezTo>
                <a:lnTo>
                  <a:pt x="90726" y="172611"/>
                </a:lnTo>
                <a:lnTo>
                  <a:pt x="111532" y="110282"/>
                </a:lnTo>
                <a:lnTo>
                  <a:pt x="96753" y="69741"/>
                </a:lnTo>
                <a:cubicBezTo>
                  <a:pt x="91619" y="69428"/>
                  <a:pt x="86797" y="68848"/>
                  <a:pt x="86797" y="68848"/>
                </a:cubicBezTo>
                <a:cubicBezTo>
                  <a:pt x="81662" y="68535"/>
                  <a:pt x="82287" y="60722"/>
                  <a:pt x="87377" y="61034"/>
                </a:cubicBezTo>
                <a:cubicBezTo>
                  <a:pt x="87377" y="61034"/>
                  <a:pt x="103049" y="62240"/>
                  <a:pt x="112380" y="62240"/>
                </a:cubicBezTo>
                <a:cubicBezTo>
                  <a:pt x="122292" y="62240"/>
                  <a:pt x="137696" y="61034"/>
                  <a:pt x="137696" y="61034"/>
                </a:cubicBezTo>
                <a:cubicBezTo>
                  <a:pt x="142830" y="60722"/>
                  <a:pt x="143411" y="68267"/>
                  <a:pt x="138321" y="68848"/>
                </a:cubicBezTo>
                <a:cubicBezTo>
                  <a:pt x="138321" y="68848"/>
                  <a:pt x="133186" y="69428"/>
                  <a:pt x="127471" y="69741"/>
                </a:cubicBezTo>
                <a:lnTo>
                  <a:pt x="161806" y="171852"/>
                </a:lnTo>
                <a:lnTo>
                  <a:pt x="171271" y="140196"/>
                </a:lnTo>
                <a:cubicBezTo>
                  <a:pt x="175290" y="127069"/>
                  <a:pt x="178415" y="117649"/>
                  <a:pt x="178415" y="109523"/>
                </a:cubicBezTo>
                <a:close/>
                <a:moveTo>
                  <a:pt x="115952" y="122605"/>
                </a:moveTo>
                <a:lnTo>
                  <a:pt x="87466" y="205427"/>
                </a:lnTo>
                <a:cubicBezTo>
                  <a:pt x="95994" y="207928"/>
                  <a:pt x="104968" y="209312"/>
                  <a:pt x="114300" y="209312"/>
                </a:cubicBezTo>
                <a:cubicBezTo>
                  <a:pt x="125373" y="209312"/>
                  <a:pt x="135954" y="207392"/>
                  <a:pt x="145822" y="203909"/>
                </a:cubicBezTo>
                <a:cubicBezTo>
                  <a:pt x="145554" y="203508"/>
                  <a:pt x="145331" y="203061"/>
                  <a:pt x="145152" y="202615"/>
                </a:cubicBezTo>
                <a:lnTo>
                  <a:pt x="115952" y="122605"/>
                </a:lnTo>
                <a:close/>
                <a:moveTo>
                  <a:pt x="197659" y="68714"/>
                </a:moveTo>
                <a:cubicBezTo>
                  <a:pt x="198060" y="71750"/>
                  <a:pt x="198284" y="74965"/>
                  <a:pt x="198284" y="78492"/>
                </a:cubicBezTo>
                <a:cubicBezTo>
                  <a:pt x="198284" y="88136"/>
                  <a:pt x="196498" y="98941"/>
                  <a:pt x="191051" y="112514"/>
                </a:cubicBezTo>
                <a:lnTo>
                  <a:pt x="162029" y="196408"/>
                </a:lnTo>
                <a:cubicBezTo>
                  <a:pt x="190292" y="179933"/>
                  <a:pt x="209267" y="149349"/>
                  <a:pt x="209267" y="114300"/>
                </a:cubicBezTo>
                <a:cubicBezTo>
                  <a:pt x="209267" y="97780"/>
                  <a:pt x="205070" y="82242"/>
                  <a:pt x="197659" y="68714"/>
                </a:cubicBezTo>
                <a:close/>
                <a:moveTo>
                  <a:pt x="3572" y="114300"/>
                </a:moveTo>
                <a:cubicBezTo>
                  <a:pt x="3572" y="53187"/>
                  <a:pt x="53187" y="3572"/>
                  <a:pt x="114300" y="3572"/>
                </a:cubicBezTo>
                <a:cubicBezTo>
                  <a:pt x="175413" y="3572"/>
                  <a:pt x="225028" y="53187"/>
                  <a:pt x="225028" y="114300"/>
                </a:cubicBezTo>
                <a:cubicBezTo>
                  <a:pt x="225028" y="175413"/>
                  <a:pt x="175413" y="225028"/>
                  <a:pt x="114300" y="225028"/>
                </a:cubicBezTo>
                <a:cubicBezTo>
                  <a:pt x="53187" y="225028"/>
                  <a:pt x="3572" y="175413"/>
                  <a:pt x="3572" y="114300"/>
                </a:cubicBezTo>
                <a:close/>
                <a:moveTo>
                  <a:pt x="219938" y="114300"/>
                </a:moveTo>
                <a:cubicBezTo>
                  <a:pt x="219938" y="55997"/>
                  <a:pt x="172603" y="8662"/>
                  <a:pt x="114300" y="8662"/>
                </a:cubicBezTo>
                <a:cubicBezTo>
                  <a:pt x="55997" y="8662"/>
                  <a:pt x="8662" y="55997"/>
                  <a:pt x="8662" y="114300"/>
                </a:cubicBezTo>
                <a:cubicBezTo>
                  <a:pt x="8662" y="172603"/>
                  <a:pt x="55997" y="219938"/>
                  <a:pt x="114300" y="219938"/>
                </a:cubicBezTo>
                <a:cubicBezTo>
                  <a:pt x="172603" y="219938"/>
                  <a:pt x="219938" y="172603"/>
                  <a:pt x="219938" y="114300"/>
                </a:cubicBezTo>
                <a:close/>
              </a:path>
            </a:pathLst>
          </a:custGeom>
          <a:solidFill>
            <a:srgbClr val="64748B"/>
          </a:solidFill>
          <a:ln/>
        </p:spPr>
      </p:sp>
      <p:sp>
        <p:nvSpPr>
          <p:cNvPr id="16" name="Text 13"/>
          <p:cNvSpPr/>
          <p:nvPr/>
        </p:nvSpPr>
        <p:spPr>
          <a:xfrm>
            <a:off x="9060895" y="5867400"/>
            <a:ext cx="1133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WooCommerce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0424279" y="58674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285750" y="141937"/>
                </a:moveTo>
                <a:cubicBezTo>
                  <a:pt x="285750" y="182701"/>
                  <a:pt x="268159" y="208240"/>
                  <a:pt x="236503" y="208240"/>
                </a:cubicBezTo>
                <a:cubicBezTo>
                  <a:pt x="208553" y="208240"/>
                  <a:pt x="193730" y="192792"/>
                  <a:pt x="166449" y="147251"/>
                </a:cubicBezTo>
                <a:lnTo>
                  <a:pt x="152430" y="123765"/>
                </a:lnTo>
                <a:cubicBezTo>
                  <a:pt x="148724" y="118184"/>
                  <a:pt x="145956" y="112961"/>
                  <a:pt x="142964" y="108139"/>
                </a:cubicBezTo>
                <a:cubicBezTo>
                  <a:pt x="133990" y="123230"/>
                  <a:pt x="121935" y="145197"/>
                  <a:pt x="121935" y="145197"/>
                </a:cubicBezTo>
                <a:cubicBezTo>
                  <a:pt x="92020" y="197257"/>
                  <a:pt x="75233" y="208240"/>
                  <a:pt x="51881" y="208240"/>
                </a:cubicBezTo>
                <a:cubicBezTo>
                  <a:pt x="19377" y="208240"/>
                  <a:pt x="0" y="182657"/>
                  <a:pt x="0" y="143098"/>
                </a:cubicBezTo>
                <a:cubicBezTo>
                  <a:pt x="0" y="79251"/>
                  <a:pt x="35629" y="18931"/>
                  <a:pt x="82108" y="18931"/>
                </a:cubicBezTo>
                <a:cubicBezTo>
                  <a:pt x="104522" y="18931"/>
                  <a:pt x="123989" y="29959"/>
                  <a:pt x="146759" y="58891"/>
                </a:cubicBezTo>
                <a:cubicBezTo>
                  <a:pt x="163324" y="36522"/>
                  <a:pt x="181630" y="18931"/>
                  <a:pt x="205070" y="18931"/>
                </a:cubicBezTo>
                <a:cubicBezTo>
                  <a:pt x="249317" y="18931"/>
                  <a:pt x="285750" y="75054"/>
                  <a:pt x="285750" y="141937"/>
                </a:cubicBezTo>
                <a:close/>
                <a:moveTo>
                  <a:pt x="128320" y="85814"/>
                </a:moveTo>
                <a:cubicBezTo>
                  <a:pt x="109165" y="58088"/>
                  <a:pt x="96664" y="49872"/>
                  <a:pt x="81707" y="49872"/>
                </a:cubicBezTo>
                <a:cubicBezTo>
                  <a:pt x="54069" y="49872"/>
                  <a:pt x="30897" y="97244"/>
                  <a:pt x="30897" y="143634"/>
                </a:cubicBezTo>
                <a:cubicBezTo>
                  <a:pt x="30897" y="165289"/>
                  <a:pt x="39157" y="177433"/>
                  <a:pt x="53042" y="177433"/>
                </a:cubicBezTo>
                <a:cubicBezTo>
                  <a:pt x="66526" y="177433"/>
                  <a:pt x="74920" y="168950"/>
                  <a:pt x="99120" y="131088"/>
                </a:cubicBezTo>
                <a:cubicBezTo>
                  <a:pt x="99120" y="131088"/>
                  <a:pt x="110148" y="113630"/>
                  <a:pt x="128320" y="85814"/>
                </a:cubicBezTo>
                <a:close/>
                <a:moveTo>
                  <a:pt x="237173" y="177433"/>
                </a:moveTo>
                <a:cubicBezTo>
                  <a:pt x="251549" y="177433"/>
                  <a:pt x="258113" y="165155"/>
                  <a:pt x="258113" y="143991"/>
                </a:cubicBezTo>
                <a:cubicBezTo>
                  <a:pt x="258113" y="88538"/>
                  <a:pt x="233869" y="43354"/>
                  <a:pt x="203106" y="43354"/>
                </a:cubicBezTo>
                <a:cubicBezTo>
                  <a:pt x="188282" y="43354"/>
                  <a:pt x="175826" y="54918"/>
                  <a:pt x="160734" y="78179"/>
                </a:cubicBezTo>
                <a:cubicBezTo>
                  <a:pt x="164931" y="84341"/>
                  <a:pt x="169262" y="91127"/>
                  <a:pt x="173816" y="98450"/>
                </a:cubicBezTo>
                <a:lnTo>
                  <a:pt x="190560" y="126310"/>
                </a:lnTo>
                <a:cubicBezTo>
                  <a:pt x="216768" y="168325"/>
                  <a:pt x="223376" y="177433"/>
                  <a:pt x="237173" y="177433"/>
                </a:cubicBezTo>
                <a:close/>
              </a:path>
            </a:pathLst>
          </a:custGeom>
          <a:solidFill>
            <a:srgbClr val="64748B"/>
          </a:solidFill>
          <a:ln/>
        </p:spPr>
      </p:sp>
      <p:sp>
        <p:nvSpPr>
          <p:cNvPr id="18" name="Text 15"/>
          <p:cNvSpPr/>
          <p:nvPr/>
        </p:nvSpPr>
        <p:spPr>
          <a:xfrm>
            <a:off x="10786229" y="5867400"/>
            <a:ext cx="723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Meta Ads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346" y="342954"/>
            <a:ext cx="11763308" cy="514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051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Pain → Opportunity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212908" y="994565"/>
            <a:ext cx="7767899" cy="4801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50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e-commerce operations that drain your team's time are exactly where AI automation delivers the biggest ROI.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0101" y="1817654"/>
            <a:ext cx="5598717" cy="4638447"/>
          </a:xfrm>
          <a:custGeom>
            <a:avLst/>
            <a:gdLst/>
            <a:ahLst/>
            <a:cxnLst/>
            <a:rect l="l" t="t" r="r" b="b"/>
            <a:pathLst>
              <a:path w="5598717" h="4638447">
                <a:moveTo>
                  <a:pt x="34295" y="0"/>
                </a:moveTo>
                <a:lnTo>
                  <a:pt x="5461558" y="0"/>
                </a:lnTo>
                <a:cubicBezTo>
                  <a:pt x="5537309" y="0"/>
                  <a:pt x="5598717" y="61408"/>
                  <a:pt x="5598717" y="137159"/>
                </a:cubicBezTo>
                <a:lnTo>
                  <a:pt x="5598717" y="4501288"/>
                </a:lnTo>
                <a:cubicBezTo>
                  <a:pt x="5598717" y="4577039"/>
                  <a:pt x="5537309" y="4638447"/>
                  <a:pt x="5461558" y="4638447"/>
                </a:cubicBezTo>
                <a:lnTo>
                  <a:pt x="34295" y="4638447"/>
                </a:lnTo>
                <a:cubicBezTo>
                  <a:pt x="15355" y="4638447"/>
                  <a:pt x="0" y="4623093"/>
                  <a:pt x="0" y="4604152"/>
                </a:cubicBezTo>
                <a:lnTo>
                  <a:pt x="0" y="34295"/>
                </a:lnTo>
                <a:cubicBezTo>
                  <a:pt x="0" y="15355"/>
                  <a:pt x="15355" y="0"/>
                  <a:pt x="34295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5" name="Shape 3"/>
          <p:cNvSpPr/>
          <p:nvPr/>
        </p:nvSpPr>
        <p:spPr>
          <a:xfrm>
            <a:off x="360101" y="1817654"/>
            <a:ext cx="34295" cy="4638447"/>
          </a:xfrm>
          <a:custGeom>
            <a:avLst/>
            <a:gdLst/>
            <a:ahLst/>
            <a:cxnLst/>
            <a:rect l="l" t="t" r="r" b="b"/>
            <a:pathLst>
              <a:path w="34295" h="4638447">
                <a:moveTo>
                  <a:pt x="34295" y="0"/>
                </a:moveTo>
                <a:lnTo>
                  <a:pt x="34295" y="0"/>
                </a:lnTo>
                <a:lnTo>
                  <a:pt x="34295" y="4638447"/>
                </a:lnTo>
                <a:lnTo>
                  <a:pt x="34295" y="4638447"/>
                </a:lnTo>
                <a:cubicBezTo>
                  <a:pt x="15355" y="4638447"/>
                  <a:pt x="0" y="4623093"/>
                  <a:pt x="0" y="4604152"/>
                </a:cubicBezTo>
                <a:lnTo>
                  <a:pt x="0" y="34295"/>
                </a:lnTo>
                <a:cubicBezTo>
                  <a:pt x="0" y="15355"/>
                  <a:pt x="15355" y="0"/>
                  <a:pt x="34295" y="0"/>
                </a:cubicBezTo>
                <a:close/>
              </a:path>
            </a:pathLst>
          </a:custGeom>
          <a:solidFill>
            <a:srgbClr val="64748B"/>
          </a:solidFill>
          <a:ln/>
        </p:spPr>
      </p:sp>
      <p:sp>
        <p:nvSpPr>
          <p:cNvPr id="6" name="Shape 4"/>
          <p:cNvSpPr/>
          <p:nvPr/>
        </p:nvSpPr>
        <p:spPr>
          <a:xfrm>
            <a:off x="720203" y="2370239"/>
            <a:ext cx="411544" cy="411544"/>
          </a:xfrm>
          <a:custGeom>
            <a:avLst/>
            <a:gdLst/>
            <a:ahLst/>
            <a:cxnLst/>
            <a:rect l="l" t="t" r="r" b="b"/>
            <a:pathLst>
              <a:path w="411544" h="411544">
                <a:moveTo>
                  <a:pt x="68592" y="0"/>
                </a:moveTo>
                <a:lnTo>
                  <a:pt x="342952" y="0"/>
                </a:lnTo>
                <a:cubicBezTo>
                  <a:pt x="380835" y="0"/>
                  <a:pt x="411544" y="30710"/>
                  <a:pt x="411544" y="68592"/>
                </a:cubicBezTo>
                <a:lnTo>
                  <a:pt x="411544" y="342952"/>
                </a:lnTo>
                <a:cubicBezTo>
                  <a:pt x="411544" y="380835"/>
                  <a:pt x="380835" y="411544"/>
                  <a:pt x="342952" y="411544"/>
                </a:cubicBezTo>
                <a:lnTo>
                  <a:pt x="68592" y="411544"/>
                </a:lnTo>
                <a:cubicBezTo>
                  <a:pt x="30710" y="411544"/>
                  <a:pt x="0" y="380835"/>
                  <a:pt x="0" y="342952"/>
                </a:cubicBezTo>
                <a:lnTo>
                  <a:pt x="0" y="68592"/>
                </a:lnTo>
                <a:cubicBezTo>
                  <a:pt x="0" y="30735"/>
                  <a:pt x="30735" y="0"/>
                  <a:pt x="68592" y="0"/>
                </a:cubicBezTo>
                <a:close/>
              </a:path>
            </a:pathLst>
          </a:custGeom>
          <a:solidFill>
            <a:srgbClr val="64748B"/>
          </a:solidFill>
          <a:ln/>
        </p:spPr>
      </p:sp>
      <p:sp>
        <p:nvSpPr>
          <p:cNvPr id="7" name="Shape 5"/>
          <p:cNvSpPr/>
          <p:nvPr/>
        </p:nvSpPr>
        <p:spPr>
          <a:xfrm>
            <a:off x="840236" y="2490272"/>
            <a:ext cx="171477" cy="171477"/>
          </a:xfrm>
          <a:custGeom>
            <a:avLst/>
            <a:gdLst/>
            <a:ahLst/>
            <a:cxnLst/>
            <a:rect l="l" t="t" r="r" b="b"/>
            <a:pathLst>
              <a:path w="171477" h="171477">
                <a:moveTo>
                  <a:pt x="85738" y="0"/>
                </a:moveTo>
                <a:cubicBezTo>
                  <a:pt x="90662" y="0"/>
                  <a:pt x="95183" y="2713"/>
                  <a:pt x="97527" y="7033"/>
                </a:cubicBezTo>
                <a:lnTo>
                  <a:pt x="169869" y="140999"/>
                </a:lnTo>
                <a:cubicBezTo>
                  <a:pt x="172113" y="145152"/>
                  <a:pt x="172013" y="150176"/>
                  <a:pt x="169601" y="154229"/>
                </a:cubicBezTo>
                <a:cubicBezTo>
                  <a:pt x="167190" y="158281"/>
                  <a:pt x="162802" y="160759"/>
                  <a:pt x="158080" y="160759"/>
                </a:cubicBezTo>
                <a:lnTo>
                  <a:pt x="13397" y="160759"/>
                </a:lnTo>
                <a:cubicBezTo>
                  <a:pt x="8674" y="160759"/>
                  <a:pt x="4320" y="158281"/>
                  <a:pt x="1876" y="154229"/>
                </a:cubicBezTo>
                <a:cubicBezTo>
                  <a:pt x="-569" y="150176"/>
                  <a:pt x="-636" y="145152"/>
                  <a:pt x="1608" y="140999"/>
                </a:cubicBezTo>
                <a:lnTo>
                  <a:pt x="73949" y="7033"/>
                </a:lnTo>
                <a:cubicBezTo>
                  <a:pt x="76294" y="2713"/>
                  <a:pt x="80815" y="0"/>
                  <a:pt x="85738" y="0"/>
                </a:cubicBezTo>
                <a:close/>
                <a:moveTo>
                  <a:pt x="85738" y="56266"/>
                </a:moveTo>
                <a:cubicBezTo>
                  <a:pt x="81284" y="56266"/>
                  <a:pt x="77700" y="59849"/>
                  <a:pt x="77700" y="64304"/>
                </a:cubicBezTo>
                <a:lnTo>
                  <a:pt x="77700" y="101814"/>
                </a:lnTo>
                <a:cubicBezTo>
                  <a:pt x="77700" y="106269"/>
                  <a:pt x="81284" y="109852"/>
                  <a:pt x="85738" y="109852"/>
                </a:cubicBezTo>
                <a:cubicBezTo>
                  <a:pt x="90193" y="109852"/>
                  <a:pt x="93776" y="106269"/>
                  <a:pt x="93776" y="101814"/>
                </a:cubicBezTo>
                <a:lnTo>
                  <a:pt x="93776" y="64304"/>
                </a:lnTo>
                <a:cubicBezTo>
                  <a:pt x="93776" y="59849"/>
                  <a:pt x="90193" y="56266"/>
                  <a:pt x="85738" y="56266"/>
                </a:cubicBezTo>
                <a:close/>
                <a:moveTo>
                  <a:pt x="94681" y="128608"/>
                </a:moveTo>
                <a:cubicBezTo>
                  <a:pt x="94884" y="125288"/>
                  <a:pt x="93229" y="122130"/>
                  <a:pt x="90383" y="120409"/>
                </a:cubicBezTo>
                <a:cubicBezTo>
                  <a:pt x="87538" y="118688"/>
                  <a:pt x="83972" y="118688"/>
                  <a:pt x="81127" y="120409"/>
                </a:cubicBezTo>
                <a:cubicBezTo>
                  <a:pt x="78282" y="122130"/>
                  <a:pt x="76626" y="125288"/>
                  <a:pt x="76830" y="128608"/>
                </a:cubicBezTo>
                <a:cubicBezTo>
                  <a:pt x="76626" y="131927"/>
                  <a:pt x="78282" y="135085"/>
                  <a:pt x="81127" y="136806"/>
                </a:cubicBezTo>
                <a:cubicBezTo>
                  <a:pt x="83972" y="138527"/>
                  <a:pt x="87538" y="138527"/>
                  <a:pt x="90383" y="136806"/>
                </a:cubicBezTo>
                <a:cubicBezTo>
                  <a:pt x="93229" y="135085"/>
                  <a:pt x="94884" y="131927"/>
                  <a:pt x="94681" y="12860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234633" y="2421682"/>
            <a:ext cx="2529283" cy="30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25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Current Pain Points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15916" y="3124736"/>
            <a:ext cx="102886" cy="102886"/>
          </a:xfrm>
          <a:custGeom>
            <a:avLst/>
            <a:gdLst/>
            <a:ahLst/>
            <a:cxnLst/>
            <a:rect l="l" t="t" r="r" b="b"/>
            <a:pathLst>
              <a:path w="102886" h="102886">
                <a:moveTo>
                  <a:pt x="0" y="51443"/>
                </a:moveTo>
                <a:cubicBezTo>
                  <a:pt x="0" y="23051"/>
                  <a:pt x="23051" y="0"/>
                  <a:pt x="51443" y="0"/>
                </a:cubicBezTo>
                <a:cubicBezTo>
                  <a:pt x="79835" y="0"/>
                  <a:pt x="102886" y="23051"/>
                  <a:pt x="102886" y="51443"/>
                </a:cubicBezTo>
                <a:cubicBezTo>
                  <a:pt x="102886" y="79835"/>
                  <a:pt x="79835" y="102886"/>
                  <a:pt x="51443" y="102886"/>
                </a:cubicBezTo>
                <a:cubicBezTo>
                  <a:pt x="23051" y="102886"/>
                  <a:pt x="0" y="79835"/>
                  <a:pt x="0" y="51443"/>
                </a:cubicBezTo>
                <a:close/>
              </a:path>
            </a:pathLst>
          </a:custGeom>
          <a:solidFill>
            <a:srgbClr val="64748B"/>
          </a:solidFill>
          <a:ln/>
        </p:spPr>
      </p:sp>
      <p:sp>
        <p:nvSpPr>
          <p:cNvPr id="10" name="Text 8"/>
          <p:cNvSpPr/>
          <p:nvPr/>
        </p:nvSpPr>
        <p:spPr>
          <a:xfrm>
            <a:off x="954268" y="3056146"/>
            <a:ext cx="4749907" cy="557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Listing creation takes forever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— Manual product uploads eat up hours per SKU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11629" y="3887808"/>
            <a:ext cx="102886" cy="102886"/>
          </a:xfrm>
          <a:custGeom>
            <a:avLst/>
            <a:gdLst/>
            <a:ahLst/>
            <a:cxnLst/>
            <a:rect l="l" t="t" r="r" b="b"/>
            <a:pathLst>
              <a:path w="102886" h="102886">
                <a:moveTo>
                  <a:pt x="0" y="51443"/>
                </a:moveTo>
                <a:cubicBezTo>
                  <a:pt x="0" y="23051"/>
                  <a:pt x="23051" y="0"/>
                  <a:pt x="51443" y="0"/>
                </a:cubicBezTo>
                <a:cubicBezTo>
                  <a:pt x="79835" y="0"/>
                  <a:pt x="102886" y="23051"/>
                  <a:pt x="102886" y="51443"/>
                </a:cubicBezTo>
                <a:cubicBezTo>
                  <a:pt x="102886" y="79835"/>
                  <a:pt x="79835" y="102886"/>
                  <a:pt x="51443" y="102886"/>
                </a:cubicBezTo>
                <a:cubicBezTo>
                  <a:pt x="23051" y="102886"/>
                  <a:pt x="0" y="79835"/>
                  <a:pt x="0" y="51443"/>
                </a:cubicBezTo>
                <a:close/>
              </a:path>
            </a:pathLst>
          </a:custGeom>
          <a:solidFill>
            <a:srgbClr val="64748B"/>
          </a:solidFill>
          <a:ln/>
        </p:spPr>
      </p:sp>
      <p:sp>
        <p:nvSpPr>
          <p:cNvPr id="12" name="Text 10"/>
          <p:cNvSpPr/>
          <p:nvPr/>
        </p:nvSpPr>
        <p:spPr>
          <a:xfrm>
            <a:off x="946766" y="3819218"/>
            <a:ext cx="4758481" cy="557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Creatives don't scale with SKU count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— Video production costs balloon with inventory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0203" y="4650880"/>
            <a:ext cx="102886" cy="102886"/>
          </a:xfrm>
          <a:custGeom>
            <a:avLst/>
            <a:gdLst/>
            <a:ahLst/>
            <a:cxnLst/>
            <a:rect l="l" t="t" r="r" b="b"/>
            <a:pathLst>
              <a:path w="102886" h="102886">
                <a:moveTo>
                  <a:pt x="0" y="51443"/>
                </a:moveTo>
                <a:cubicBezTo>
                  <a:pt x="0" y="23051"/>
                  <a:pt x="23051" y="0"/>
                  <a:pt x="51443" y="0"/>
                </a:cubicBezTo>
                <a:cubicBezTo>
                  <a:pt x="79835" y="0"/>
                  <a:pt x="102886" y="23051"/>
                  <a:pt x="102886" y="51443"/>
                </a:cubicBezTo>
                <a:cubicBezTo>
                  <a:pt x="102886" y="79835"/>
                  <a:pt x="79835" y="102886"/>
                  <a:pt x="51443" y="102886"/>
                </a:cubicBezTo>
                <a:cubicBezTo>
                  <a:pt x="23051" y="102886"/>
                  <a:pt x="0" y="79835"/>
                  <a:pt x="0" y="51443"/>
                </a:cubicBezTo>
                <a:close/>
              </a:path>
            </a:pathLst>
          </a:custGeom>
          <a:solidFill>
            <a:srgbClr val="64748B"/>
          </a:solidFill>
          <a:ln/>
        </p:spPr>
      </p:sp>
      <p:sp>
        <p:nvSpPr>
          <p:cNvPr id="14" name="Text 12"/>
          <p:cNvSpPr/>
          <p:nvPr/>
        </p:nvSpPr>
        <p:spPr>
          <a:xfrm>
            <a:off x="960377" y="4582289"/>
            <a:ext cx="4741333" cy="557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Product pages lack consistency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— Copy quality varies, hurting brand trust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20203" y="5413952"/>
            <a:ext cx="102886" cy="102886"/>
          </a:xfrm>
          <a:custGeom>
            <a:avLst/>
            <a:gdLst/>
            <a:ahLst/>
            <a:cxnLst/>
            <a:rect l="l" t="t" r="r" b="b"/>
            <a:pathLst>
              <a:path w="102886" h="102886">
                <a:moveTo>
                  <a:pt x="0" y="51443"/>
                </a:moveTo>
                <a:cubicBezTo>
                  <a:pt x="0" y="23051"/>
                  <a:pt x="23051" y="0"/>
                  <a:pt x="51443" y="0"/>
                </a:cubicBezTo>
                <a:cubicBezTo>
                  <a:pt x="79835" y="0"/>
                  <a:pt x="102886" y="23051"/>
                  <a:pt x="102886" y="51443"/>
                </a:cubicBezTo>
                <a:cubicBezTo>
                  <a:pt x="102886" y="79835"/>
                  <a:pt x="79835" y="102886"/>
                  <a:pt x="51443" y="102886"/>
                </a:cubicBezTo>
                <a:cubicBezTo>
                  <a:pt x="23051" y="102886"/>
                  <a:pt x="0" y="79835"/>
                  <a:pt x="0" y="51443"/>
                </a:cubicBezTo>
                <a:close/>
              </a:path>
            </a:pathLst>
          </a:custGeom>
          <a:solidFill>
            <a:srgbClr val="64748B"/>
          </a:solidFill>
          <a:ln/>
        </p:spPr>
      </p:sp>
      <p:sp>
        <p:nvSpPr>
          <p:cNvPr id="16" name="Text 14"/>
          <p:cNvSpPr/>
          <p:nvPr/>
        </p:nvSpPr>
        <p:spPr>
          <a:xfrm>
            <a:off x="963914" y="5345361"/>
            <a:ext cx="4741333" cy="557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Manual catalog ops = slow launches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— Competitors beat you to market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251187" y="1817654"/>
            <a:ext cx="5598717" cy="4638447"/>
          </a:xfrm>
          <a:custGeom>
            <a:avLst/>
            <a:gdLst/>
            <a:ahLst/>
            <a:cxnLst/>
            <a:rect l="l" t="t" r="r" b="b"/>
            <a:pathLst>
              <a:path w="5598717" h="4638447">
                <a:moveTo>
                  <a:pt x="34295" y="0"/>
                </a:moveTo>
                <a:lnTo>
                  <a:pt x="5461558" y="0"/>
                </a:lnTo>
                <a:cubicBezTo>
                  <a:pt x="5537309" y="0"/>
                  <a:pt x="5598717" y="61408"/>
                  <a:pt x="5598717" y="137159"/>
                </a:cubicBezTo>
                <a:lnTo>
                  <a:pt x="5598717" y="4501288"/>
                </a:lnTo>
                <a:cubicBezTo>
                  <a:pt x="5598717" y="4577039"/>
                  <a:pt x="5537309" y="4638447"/>
                  <a:pt x="5461558" y="4638447"/>
                </a:cubicBezTo>
                <a:lnTo>
                  <a:pt x="34295" y="4638447"/>
                </a:lnTo>
                <a:cubicBezTo>
                  <a:pt x="15355" y="4638447"/>
                  <a:pt x="0" y="4623093"/>
                  <a:pt x="0" y="4604152"/>
                </a:cubicBezTo>
                <a:lnTo>
                  <a:pt x="0" y="34295"/>
                </a:lnTo>
                <a:cubicBezTo>
                  <a:pt x="0" y="15355"/>
                  <a:pt x="15355" y="0"/>
                  <a:pt x="34295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18" name="Shape 16"/>
          <p:cNvSpPr/>
          <p:nvPr/>
        </p:nvSpPr>
        <p:spPr>
          <a:xfrm>
            <a:off x="6251187" y="1817654"/>
            <a:ext cx="34295" cy="4638447"/>
          </a:xfrm>
          <a:custGeom>
            <a:avLst/>
            <a:gdLst/>
            <a:ahLst/>
            <a:cxnLst/>
            <a:rect l="l" t="t" r="r" b="b"/>
            <a:pathLst>
              <a:path w="34295" h="4638447">
                <a:moveTo>
                  <a:pt x="34295" y="0"/>
                </a:moveTo>
                <a:lnTo>
                  <a:pt x="34295" y="0"/>
                </a:lnTo>
                <a:lnTo>
                  <a:pt x="34295" y="4638447"/>
                </a:lnTo>
                <a:lnTo>
                  <a:pt x="34295" y="4638447"/>
                </a:lnTo>
                <a:cubicBezTo>
                  <a:pt x="15355" y="4638447"/>
                  <a:pt x="0" y="4623093"/>
                  <a:pt x="0" y="4604152"/>
                </a:cubicBezTo>
                <a:lnTo>
                  <a:pt x="0" y="34295"/>
                </a:lnTo>
                <a:cubicBezTo>
                  <a:pt x="0" y="15355"/>
                  <a:pt x="15355" y="0"/>
                  <a:pt x="34295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9" name="Shape 17"/>
          <p:cNvSpPr/>
          <p:nvPr/>
        </p:nvSpPr>
        <p:spPr>
          <a:xfrm>
            <a:off x="6611288" y="2370239"/>
            <a:ext cx="411544" cy="411544"/>
          </a:xfrm>
          <a:custGeom>
            <a:avLst/>
            <a:gdLst/>
            <a:ahLst/>
            <a:cxnLst/>
            <a:rect l="l" t="t" r="r" b="b"/>
            <a:pathLst>
              <a:path w="411544" h="411544">
                <a:moveTo>
                  <a:pt x="68592" y="0"/>
                </a:moveTo>
                <a:lnTo>
                  <a:pt x="342952" y="0"/>
                </a:lnTo>
                <a:cubicBezTo>
                  <a:pt x="380835" y="0"/>
                  <a:pt x="411544" y="30710"/>
                  <a:pt x="411544" y="68592"/>
                </a:cubicBezTo>
                <a:lnTo>
                  <a:pt x="411544" y="342952"/>
                </a:lnTo>
                <a:cubicBezTo>
                  <a:pt x="411544" y="380835"/>
                  <a:pt x="380835" y="411544"/>
                  <a:pt x="342952" y="411544"/>
                </a:cubicBezTo>
                <a:lnTo>
                  <a:pt x="68592" y="411544"/>
                </a:lnTo>
                <a:cubicBezTo>
                  <a:pt x="30710" y="411544"/>
                  <a:pt x="0" y="380835"/>
                  <a:pt x="0" y="342952"/>
                </a:cubicBezTo>
                <a:lnTo>
                  <a:pt x="0" y="68592"/>
                </a:lnTo>
                <a:cubicBezTo>
                  <a:pt x="0" y="30735"/>
                  <a:pt x="30735" y="0"/>
                  <a:pt x="68592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0" name="Shape 18"/>
          <p:cNvSpPr/>
          <p:nvPr/>
        </p:nvSpPr>
        <p:spPr>
          <a:xfrm>
            <a:off x="6731322" y="2490272"/>
            <a:ext cx="171477" cy="171477"/>
          </a:xfrm>
          <a:custGeom>
            <a:avLst/>
            <a:gdLst/>
            <a:ahLst/>
            <a:cxnLst/>
            <a:rect l="l" t="t" r="r" b="b"/>
            <a:pathLst>
              <a:path w="171477" h="171477">
                <a:moveTo>
                  <a:pt x="21435" y="21435"/>
                </a:moveTo>
                <a:cubicBezTo>
                  <a:pt x="21435" y="15507"/>
                  <a:pt x="16645" y="10717"/>
                  <a:pt x="10717" y="10717"/>
                </a:cubicBezTo>
                <a:cubicBezTo>
                  <a:pt x="4789" y="10717"/>
                  <a:pt x="0" y="15507"/>
                  <a:pt x="0" y="21435"/>
                </a:cubicBezTo>
                <a:lnTo>
                  <a:pt x="0" y="133966"/>
                </a:lnTo>
                <a:cubicBezTo>
                  <a:pt x="0" y="148770"/>
                  <a:pt x="11990" y="160759"/>
                  <a:pt x="26793" y="160759"/>
                </a:cubicBezTo>
                <a:lnTo>
                  <a:pt x="160759" y="160759"/>
                </a:lnTo>
                <a:cubicBezTo>
                  <a:pt x="166688" y="160759"/>
                  <a:pt x="171477" y="155970"/>
                  <a:pt x="171477" y="150042"/>
                </a:cubicBezTo>
                <a:cubicBezTo>
                  <a:pt x="171477" y="144114"/>
                  <a:pt x="166688" y="139325"/>
                  <a:pt x="160759" y="139325"/>
                </a:cubicBezTo>
                <a:lnTo>
                  <a:pt x="26793" y="139325"/>
                </a:lnTo>
                <a:cubicBezTo>
                  <a:pt x="23846" y="139325"/>
                  <a:pt x="21435" y="136914"/>
                  <a:pt x="21435" y="133966"/>
                </a:cubicBezTo>
                <a:lnTo>
                  <a:pt x="21435" y="21435"/>
                </a:lnTo>
                <a:close/>
                <a:moveTo>
                  <a:pt x="157611" y="50438"/>
                </a:moveTo>
                <a:cubicBezTo>
                  <a:pt x="161798" y="46252"/>
                  <a:pt x="161798" y="39453"/>
                  <a:pt x="157611" y="35267"/>
                </a:cubicBezTo>
                <a:cubicBezTo>
                  <a:pt x="153425" y="31080"/>
                  <a:pt x="146626" y="31080"/>
                  <a:pt x="142440" y="35267"/>
                </a:cubicBezTo>
                <a:lnTo>
                  <a:pt x="107173" y="70567"/>
                </a:lnTo>
                <a:lnTo>
                  <a:pt x="87949" y="51376"/>
                </a:lnTo>
                <a:cubicBezTo>
                  <a:pt x="83762" y="47190"/>
                  <a:pt x="76964" y="47190"/>
                  <a:pt x="72777" y="51376"/>
                </a:cubicBezTo>
                <a:lnTo>
                  <a:pt x="40625" y="83528"/>
                </a:lnTo>
                <a:cubicBezTo>
                  <a:pt x="36439" y="87714"/>
                  <a:pt x="36439" y="94513"/>
                  <a:pt x="40625" y="98700"/>
                </a:cubicBezTo>
                <a:cubicBezTo>
                  <a:pt x="44812" y="102886"/>
                  <a:pt x="51610" y="102886"/>
                  <a:pt x="55797" y="98700"/>
                </a:cubicBezTo>
                <a:lnTo>
                  <a:pt x="80380" y="74117"/>
                </a:lnTo>
                <a:lnTo>
                  <a:pt x="99604" y="93341"/>
                </a:lnTo>
                <a:cubicBezTo>
                  <a:pt x="103790" y="97527"/>
                  <a:pt x="110589" y="97527"/>
                  <a:pt x="114776" y="93341"/>
                </a:cubicBezTo>
                <a:lnTo>
                  <a:pt x="157645" y="5047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7125718" y="2421682"/>
            <a:ext cx="2169181" cy="30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25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Business Impact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634866" y="3090441"/>
            <a:ext cx="115747" cy="154329"/>
          </a:xfrm>
          <a:custGeom>
            <a:avLst/>
            <a:gdLst/>
            <a:ahLst/>
            <a:cxnLst/>
            <a:rect l="l" t="t" r="r" b="b"/>
            <a:pathLst>
              <a:path w="115747" h="154329">
                <a:moveTo>
                  <a:pt x="64686" y="5245"/>
                </a:moveTo>
                <a:cubicBezTo>
                  <a:pt x="60918" y="1477"/>
                  <a:pt x="54799" y="1477"/>
                  <a:pt x="51031" y="5245"/>
                </a:cubicBezTo>
                <a:lnTo>
                  <a:pt x="2803" y="53473"/>
                </a:lnTo>
                <a:cubicBezTo>
                  <a:pt x="-965" y="57240"/>
                  <a:pt x="-965" y="63359"/>
                  <a:pt x="2803" y="67127"/>
                </a:cubicBezTo>
                <a:cubicBezTo>
                  <a:pt x="6571" y="70895"/>
                  <a:pt x="12690" y="70895"/>
                  <a:pt x="16458" y="67127"/>
                </a:cubicBezTo>
                <a:lnTo>
                  <a:pt x="48228" y="35357"/>
                </a:lnTo>
                <a:lnTo>
                  <a:pt x="48228" y="147095"/>
                </a:lnTo>
                <a:cubicBezTo>
                  <a:pt x="48228" y="152430"/>
                  <a:pt x="52538" y="156741"/>
                  <a:pt x="57873" y="156741"/>
                </a:cubicBezTo>
                <a:cubicBezTo>
                  <a:pt x="63209" y="156741"/>
                  <a:pt x="67519" y="152430"/>
                  <a:pt x="67519" y="147095"/>
                </a:cubicBezTo>
                <a:lnTo>
                  <a:pt x="67519" y="35357"/>
                </a:lnTo>
                <a:lnTo>
                  <a:pt x="99289" y="67127"/>
                </a:lnTo>
                <a:cubicBezTo>
                  <a:pt x="103057" y="70895"/>
                  <a:pt x="109176" y="70895"/>
                  <a:pt x="112944" y="67127"/>
                </a:cubicBezTo>
                <a:cubicBezTo>
                  <a:pt x="116711" y="63359"/>
                  <a:pt x="116711" y="57240"/>
                  <a:pt x="112944" y="53473"/>
                </a:cubicBezTo>
                <a:lnTo>
                  <a:pt x="64716" y="5245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3" name="Text 21"/>
          <p:cNvSpPr/>
          <p:nvPr/>
        </p:nvSpPr>
        <p:spPr>
          <a:xfrm>
            <a:off x="6908479" y="3056146"/>
            <a:ext cx="4681316" cy="557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More time-to-market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— Delayed launches cost you revenue every week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634866" y="3853513"/>
            <a:ext cx="115747" cy="154329"/>
          </a:xfrm>
          <a:custGeom>
            <a:avLst/>
            <a:gdLst/>
            <a:ahLst/>
            <a:cxnLst/>
            <a:rect l="l" t="t" r="r" b="b"/>
            <a:pathLst>
              <a:path w="115747" h="154329">
                <a:moveTo>
                  <a:pt x="51061" y="151496"/>
                </a:moveTo>
                <a:cubicBezTo>
                  <a:pt x="54829" y="155264"/>
                  <a:pt x="60948" y="155264"/>
                  <a:pt x="64716" y="151496"/>
                </a:cubicBezTo>
                <a:lnTo>
                  <a:pt x="112944" y="103268"/>
                </a:lnTo>
                <a:cubicBezTo>
                  <a:pt x="116711" y="99500"/>
                  <a:pt x="116711" y="93381"/>
                  <a:pt x="112944" y="89613"/>
                </a:cubicBezTo>
                <a:cubicBezTo>
                  <a:pt x="109176" y="85846"/>
                  <a:pt x="103057" y="85846"/>
                  <a:pt x="99289" y="89613"/>
                </a:cubicBezTo>
                <a:lnTo>
                  <a:pt x="67519" y="121383"/>
                </a:lnTo>
                <a:lnTo>
                  <a:pt x="67519" y="9646"/>
                </a:lnTo>
                <a:cubicBezTo>
                  <a:pt x="67519" y="4310"/>
                  <a:pt x="63209" y="0"/>
                  <a:pt x="57873" y="0"/>
                </a:cubicBezTo>
                <a:cubicBezTo>
                  <a:pt x="52538" y="0"/>
                  <a:pt x="48228" y="4310"/>
                  <a:pt x="48228" y="9646"/>
                </a:cubicBezTo>
                <a:lnTo>
                  <a:pt x="48228" y="121383"/>
                </a:lnTo>
                <a:lnTo>
                  <a:pt x="16458" y="89613"/>
                </a:lnTo>
                <a:cubicBezTo>
                  <a:pt x="12690" y="85846"/>
                  <a:pt x="6571" y="85846"/>
                  <a:pt x="2803" y="89613"/>
                </a:cubicBezTo>
                <a:cubicBezTo>
                  <a:pt x="-965" y="93381"/>
                  <a:pt x="-965" y="99500"/>
                  <a:pt x="2803" y="103268"/>
                </a:cubicBezTo>
                <a:lnTo>
                  <a:pt x="51031" y="151496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5" name="Text 23"/>
          <p:cNvSpPr/>
          <p:nvPr/>
        </p:nvSpPr>
        <p:spPr>
          <a:xfrm>
            <a:off x="6909765" y="3819218"/>
            <a:ext cx="4681316" cy="557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Lower conversion rates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— Poor creatives and copy kill purchase intent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653086" y="4616585"/>
            <a:ext cx="96456" cy="154329"/>
          </a:xfrm>
          <a:custGeom>
            <a:avLst/>
            <a:gdLst/>
            <a:ahLst/>
            <a:cxnLst/>
            <a:rect l="l" t="t" r="r" b="b"/>
            <a:pathLst>
              <a:path w="96456" h="154329">
                <a:moveTo>
                  <a:pt x="40994" y="7234"/>
                </a:moveTo>
                <a:cubicBezTo>
                  <a:pt x="40994" y="3225"/>
                  <a:pt x="44219" y="0"/>
                  <a:pt x="48228" y="0"/>
                </a:cubicBezTo>
                <a:cubicBezTo>
                  <a:pt x="52237" y="0"/>
                  <a:pt x="55462" y="3225"/>
                  <a:pt x="55462" y="7234"/>
                </a:cubicBezTo>
                <a:lnTo>
                  <a:pt x="55462" y="19291"/>
                </a:lnTo>
                <a:lnTo>
                  <a:pt x="72342" y="19291"/>
                </a:lnTo>
                <a:cubicBezTo>
                  <a:pt x="77677" y="19291"/>
                  <a:pt x="81987" y="23602"/>
                  <a:pt x="81987" y="28937"/>
                </a:cubicBezTo>
                <a:cubicBezTo>
                  <a:pt x="81987" y="34272"/>
                  <a:pt x="77677" y="38582"/>
                  <a:pt x="72342" y="38582"/>
                </a:cubicBezTo>
                <a:lnTo>
                  <a:pt x="37708" y="38582"/>
                </a:lnTo>
                <a:cubicBezTo>
                  <a:pt x="30203" y="38582"/>
                  <a:pt x="24114" y="44671"/>
                  <a:pt x="24114" y="52177"/>
                </a:cubicBezTo>
                <a:cubicBezTo>
                  <a:pt x="24114" y="58959"/>
                  <a:pt x="29087" y="64686"/>
                  <a:pt x="35779" y="65650"/>
                </a:cubicBezTo>
                <a:lnTo>
                  <a:pt x="63389" y="69599"/>
                </a:lnTo>
                <a:cubicBezTo>
                  <a:pt x="79606" y="71920"/>
                  <a:pt x="91633" y="85785"/>
                  <a:pt x="91633" y="102153"/>
                </a:cubicBezTo>
                <a:cubicBezTo>
                  <a:pt x="91633" y="120328"/>
                  <a:pt x="76893" y="135038"/>
                  <a:pt x="58748" y="135038"/>
                </a:cubicBezTo>
                <a:lnTo>
                  <a:pt x="55462" y="135038"/>
                </a:lnTo>
                <a:lnTo>
                  <a:pt x="55462" y="147095"/>
                </a:lnTo>
                <a:cubicBezTo>
                  <a:pt x="55462" y="151104"/>
                  <a:pt x="52237" y="154329"/>
                  <a:pt x="48228" y="154329"/>
                </a:cubicBezTo>
                <a:cubicBezTo>
                  <a:pt x="44219" y="154329"/>
                  <a:pt x="40994" y="151104"/>
                  <a:pt x="40994" y="147095"/>
                </a:cubicBezTo>
                <a:lnTo>
                  <a:pt x="40994" y="135038"/>
                </a:lnTo>
                <a:lnTo>
                  <a:pt x="19291" y="135038"/>
                </a:lnTo>
                <a:cubicBezTo>
                  <a:pt x="13956" y="135038"/>
                  <a:pt x="9646" y="130728"/>
                  <a:pt x="9646" y="125392"/>
                </a:cubicBezTo>
                <a:cubicBezTo>
                  <a:pt x="9646" y="120057"/>
                  <a:pt x="13956" y="115747"/>
                  <a:pt x="19291" y="115747"/>
                </a:cubicBezTo>
                <a:lnTo>
                  <a:pt x="58748" y="115747"/>
                </a:lnTo>
                <a:cubicBezTo>
                  <a:pt x="66253" y="115747"/>
                  <a:pt x="72342" y="109658"/>
                  <a:pt x="72342" y="102153"/>
                </a:cubicBezTo>
                <a:cubicBezTo>
                  <a:pt x="72342" y="95371"/>
                  <a:pt x="67368" y="89644"/>
                  <a:pt x="60677" y="88679"/>
                </a:cubicBezTo>
                <a:lnTo>
                  <a:pt x="33066" y="84730"/>
                </a:lnTo>
                <a:cubicBezTo>
                  <a:pt x="16850" y="82439"/>
                  <a:pt x="4823" y="68544"/>
                  <a:pt x="4823" y="52177"/>
                </a:cubicBezTo>
                <a:cubicBezTo>
                  <a:pt x="4823" y="34031"/>
                  <a:pt x="19562" y="19291"/>
                  <a:pt x="37708" y="19291"/>
                </a:cubicBezTo>
                <a:lnTo>
                  <a:pt x="40994" y="19291"/>
                </a:lnTo>
                <a:lnTo>
                  <a:pt x="40994" y="7234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7" name="Text 25"/>
          <p:cNvSpPr/>
          <p:nvPr/>
        </p:nvSpPr>
        <p:spPr>
          <a:xfrm>
            <a:off x="6924447" y="4582289"/>
            <a:ext cx="4672743" cy="557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Higher creative costs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— Agencies and freelancers drain margins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600571" y="5379656"/>
            <a:ext cx="192911" cy="154329"/>
          </a:xfrm>
          <a:custGeom>
            <a:avLst/>
            <a:gdLst/>
            <a:ahLst/>
            <a:cxnLst/>
            <a:rect l="l" t="t" r="r" b="b"/>
            <a:pathLst>
              <a:path w="192911" h="154329">
                <a:moveTo>
                  <a:pt x="96456" y="4823"/>
                </a:moveTo>
                <a:cubicBezTo>
                  <a:pt x="113757" y="4823"/>
                  <a:pt x="127804" y="18869"/>
                  <a:pt x="127804" y="36171"/>
                </a:cubicBezTo>
                <a:cubicBezTo>
                  <a:pt x="127804" y="53472"/>
                  <a:pt x="113757" y="67519"/>
                  <a:pt x="96456" y="67519"/>
                </a:cubicBezTo>
                <a:cubicBezTo>
                  <a:pt x="79154" y="67519"/>
                  <a:pt x="65108" y="53472"/>
                  <a:pt x="65108" y="36171"/>
                </a:cubicBezTo>
                <a:cubicBezTo>
                  <a:pt x="65108" y="18869"/>
                  <a:pt x="79154" y="4823"/>
                  <a:pt x="96456" y="4823"/>
                </a:cubicBezTo>
                <a:close/>
                <a:moveTo>
                  <a:pt x="28937" y="26525"/>
                </a:moveTo>
                <a:cubicBezTo>
                  <a:pt x="40915" y="26525"/>
                  <a:pt x="50639" y="36250"/>
                  <a:pt x="50639" y="48228"/>
                </a:cubicBezTo>
                <a:cubicBezTo>
                  <a:pt x="50639" y="60206"/>
                  <a:pt x="40915" y="69930"/>
                  <a:pt x="28937" y="69930"/>
                </a:cubicBezTo>
                <a:cubicBezTo>
                  <a:pt x="16959" y="69930"/>
                  <a:pt x="7234" y="60206"/>
                  <a:pt x="7234" y="48228"/>
                </a:cubicBezTo>
                <a:cubicBezTo>
                  <a:pt x="7234" y="36250"/>
                  <a:pt x="16959" y="26525"/>
                  <a:pt x="28937" y="26525"/>
                </a:cubicBezTo>
                <a:close/>
                <a:moveTo>
                  <a:pt x="0" y="125392"/>
                </a:moveTo>
                <a:cubicBezTo>
                  <a:pt x="0" y="104082"/>
                  <a:pt x="17272" y="86810"/>
                  <a:pt x="38582" y="86810"/>
                </a:cubicBezTo>
                <a:cubicBezTo>
                  <a:pt x="42441" y="86810"/>
                  <a:pt x="46178" y="87383"/>
                  <a:pt x="49705" y="88438"/>
                </a:cubicBezTo>
                <a:cubicBezTo>
                  <a:pt x="39788" y="99530"/>
                  <a:pt x="33759" y="114179"/>
                  <a:pt x="33759" y="130215"/>
                </a:cubicBezTo>
                <a:lnTo>
                  <a:pt x="33759" y="135038"/>
                </a:lnTo>
                <a:cubicBezTo>
                  <a:pt x="33759" y="138474"/>
                  <a:pt x="34483" y="141730"/>
                  <a:pt x="35779" y="144684"/>
                </a:cubicBezTo>
                <a:lnTo>
                  <a:pt x="9646" y="144684"/>
                </a:lnTo>
                <a:cubicBezTo>
                  <a:pt x="4310" y="144684"/>
                  <a:pt x="0" y="140373"/>
                  <a:pt x="0" y="135038"/>
                </a:cubicBezTo>
                <a:lnTo>
                  <a:pt x="0" y="125392"/>
                </a:lnTo>
                <a:close/>
                <a:moveTo>
                  <a:pt x="157132" y="144684"/>
                </a:moveTo>
                <a:cubicBezTo>
                  <a:pt x="158428" y="141730"/>
                  <a:pt x="159152" y="138474"/>
                  <a:pt x="159152" y="135038"/>
                </a:cubicBezTo>
                <a:lnTo>
                  <a:pt x="159152" y="130215"/>
                </a:lnTo>
                <a:cubicBezTo>
                  <a:pt x="159152" y="114179"/>
                  <a:pt x="153123" y="99530"/>
                  <a:pt x="143207" y="88438"/>
                </a:cubicBezTo>
                <a:cubicBezTo>
                  <a:pt x="146733" y="87383"/>
                  <a:pt x="150471" y="86810"/>
                  <a:pt x="154329" y="86810"/>
                </a:cubicBezTo>
                <a:cubicBezTo>
                  <a:pt x="175640" y="86810"/>
                  <a:pt x="192911" y="104082"/>
                  <a:pt x="192911" y="125392"/>
                </a:cubicBezTo>
                <a:lnTo>
                  <a:pt x="192911" y="135038"/>
                </a:lnTo>
                <a:cubicBezTo>
                  <a:pt x="192911" y="140373"/>
                  <a:pt x="188601" y="144684"/>
                  <a:pt x="183266" y="144684"/>
                </a:cubicBezTo>
                <a:lnTo>
                  <a:pt x="157132" y="144684"/>
                </a:lnTo>
                <a:close/>
                <a:moveTo>
                  <a:pt x="142272" y="48228"/>
                </a:moveTo>
                <a:cubicBezTo>
                  <a:pt x="142272" y="36250"/>
                  <a:pt x="151997" y="26525"/>
                  <a:pt x="163975" y="26525"/>
                </a:cubicBezTo>
                <a:cubicBezTo>
                  <a:pt x="175953" y="26525"/>
                  <a:pt x="185677" y="36250"/>
                  <a:pt x="185677" y="48228"/>
                </a:cubicBezTo>
                <a:cubicBezTo>
                  <a:pt x="185677" y="60206"/>
                  <a:pt x="175953" y="69930"/>
                  <a:pt x="163975" y="69930"/>
                </a:cubicBezTo>
                <a:cubicBezTo>
                  <a:pt x="151997" y="69930"/>
                  <a:pt x="142272" y="60206"/>
                  <a:pt x="142272" y="48228"/>
                </a:cubicBezTo>
                <a:close/>
                <a:moveTo>
                  <a:pt x="48228" y="130215"/>
                </a:moveTo>
                <a:cubicBezTo>
                  <a:pt x="48228" y="103569"/>
                  <a:pt x="69810" y="81987"/>
                  <a:pt x="96456" y="81987"/>
                </a:cubicBezTo>
                <a:cubicBezTo>
                  <a:pt x="123102" y="81987"/>
                  <a:pt x="144684" y="103569"/>
                  <a:pt x="144684" y="130215"/>
                </a:cubicBezTo>
                <a:lnTo>
                  <a:pt x="144684" y="135038"/>
                </a:lnTo>
                <a:cubicBezTo>
                  <a:pt x="144684" y="140373"/>
                  <a:pt x="140373" y="144684"/>
                  <a:pt x="135038" y="144684"/>
                </a:cubicBezTo>
                <a:lnTo>
                  <a:pt x="57873" y="144684"/>
                </a:lnTo>
                <a:cubicBezTo>
                  <a:pt x="52538" y="144684"/>
                  <a:pt x="48228" y="140373"/>
                  <a:pt x="48228" y="135038"/>
                </a:cubicBezTo>
                <a:lnTo>
                  <a:pt x="48228" y="130215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9" name="Text 27"/>
          <p:cNvSpPr/>
          <p:nvPr/>
        </p:nvSpPr>
        <p:spPr>
          <a:xfrm>
            <a:off x="6923911" y="5345361"/>
            <a:ext cx="4672743" cy="557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Team burnout risk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— Repetitive tasks kill morale and productivity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418604" y="6729607"/>
            <a:ext cx="5358650" cy="548726"/>
          </a:xfrm>
          <a:custGeom>
            <a:avLst/>
            <a:gdLst/>
            <a:ahLst/>
            <a:cxnLst/>
            <a:rect l="l" t="t" r="r" b="b"/>
            <a:pathLst>
              <a:path w="5358650" h="548726">
                <a:moveTo>
                  <a:pt x="102886" y="0"/>
                </a:moveTo>
                <a:lnTo>
                  <a:pt x="5255764" y="0"/>
                </a:lnTo>
                <a:cubicBezTo>
                  <a:pt x="5312586" y="0"/>
                  <a:pt x="5358650" y="46064"/>
                  <a:pt x="5358650" y="102886"/>
                </a:cubicBezTo>
                <a:lnTo>
                  <a:pt x="5358650" y="445840"/>
                </a:lnTo>
                <a:cubicBezTo>
                  <a:pt x="5358650" y="502662"/>
                  <a:pt x="5312586" y="548726"/>
                  <a:pt x="5255764" y="548726"/>
                </a:cubicBezTo>
                <a:lnTo>
                  <a:pt x="102886" y="548726"/>
                </a:lnTo>
                <a:cubicBezTo>
                  <a:pt x="46102" y="548726"/>
                  <a:pt x="0" y="502624"/>
                  <a:pt x="0" y="445840"/>
                </a:cubicBezTo>
                <a:lnTo>
                  <a:pt x="0" y="102886"/>
                </a:lnTo>
                <a:cubicBezTo>
                  <a:pt x="0" y="46102"/>
                  <a:pt x="46102" y="0"/>
                  <a:pt x="102886" y="0"/>
                </a:cubicBezTo>
                <a:close/>
              </a:path>
            </a:pathLst>
          </a:custGeom>
          <a:solidFill>
            <a:srgbClr val="0B1220"/>
          </a:solidFill>
          <a:ln/>
        </p:spPr>
      </p:sp>
      <p:sp>
        <p:nvSpPr>
          <p:cNvPr id="31" name="Shape 29"/>
          <p:cNvSpPr/>
          <p:nvPr/>
        </p:nvSpPr>
        <p:spPr>
          <a:xfrm>
            <a:off x="3744410" y="6900977"/>
            <a:ext cx="154329" cy="205772"/>
          </a:xfrm>
          <a:custGeom>
            <a:avLst/>
            <a:gdLst/>
            <a:ahLst/>
            <a:cxnLst/>
            <a:rect l="l" t="t" r="r" b="b"/>
            <a:pathLst>
              <a:path w="154329" h="205772">
                <a:moveTo>
                  <a:pt x="117716" y="154329"/>
                </a:moveTo>
                <a:cubicBezTo>
                  <a:pt x="120650" y="145367"/>
                  <a:pt x="126518" y="137248"/>
                  <a:pt x="133149" y="130255"/>
                </a:cubicBezTo>
                <a:cubicBezTo>
                  <a:pt x="146291" y="116430"/>
                  <a:pt x="154329" y="97742"/>
                  <a:pt x="154329" y="77165"/>
                </a:cubicBezTo>
                <a:cubicBezTo>
                  <a:pt x="154329" y="34563"/>
                  <a:pt x="119766" y="0"/>
                  <a:pt x="77165" y="0"/>
                </a:cubicBezTo>
                <a:cubicBezTo>
                  <a:pt x="34563" y="0"/>
                  <a:pt x="0" y="34563"/>
                  <a:pt x="0" y="77165"/>
                </a:cubicBezTo>
                <a:cubicBezTo>
                  <a:pt x="0" y="97742"/>
                  <a:pt x="8038" y="116430"/>
                  <a:pt x="21180" y="130255"/>
                </a:cubicBezTo>
                <a:cubicBezTo>
                  <a:pt x="27811" y="137248"/>
                  <a:pt x="33719" y="145367"/>
                  <a:pt x="36613" y="154329"/>
                </a:cubicBezTo>
                <a:lnTo>
                  <a:pt x="117676" y="154329"/>
                </a:lnTo>
                <a:close/>
                <a:moveTo>
                  <a:pt x="115747" y="173620"/>
                </a:moveTo>
                <a:lnTo>
                  <a:pt x="38582" y="173620"/>
                </a:lnTo>
                <a:lnTo>
                  <a:pt x="38582" y="180051"/>
                </a:lnTo>
                <a:cubicBezTo>
                  <a:pt x="38582" y="197815"/>
                  <a:pt x="52970" y="212203"/>
                  <a:pt x="70734" y="212203"/>
                </a:cubicBezTo>
                <a:lnTo>
                  <a:pt x="83595" y="212203"/>
                </a:lnTo>
                <a:cubicBezTo>
                  <a:pt x="101359" y="212203"/>
                  <a:pt x="115747" y="197815"/>
                  <a:pt x="115747" y="180051"/>
                </a:cubicBezTo>
                <a:lnTo>
                  <a:pt x="115747" y="173620"/>
                </a:lnTo>
                <a:close/>
                <a:moveTo>
                  <a:pt x="73949" y="45013"/>
                </a:moveTo>
                <a:cubicBezTo>
                  <a:pt x="57954" y="45013"/>
                  <a:pt x="45013" y="57954"/>
                  <a:pt x="45013" y="73949"/>
                </a:cubicBezTo>
                <a:cubicBezTo>
                  <a:pt x="45013" y="79295"/>
                  <a:pt x="40712" y="83595"/>
                  <a:pt x="35367" y="83595"/>
                </a:cubicBezTo>
                <a:cubicBezTo>
                  <a:pt x="30022" y="83595"/>
                  <a:pt x="25722" y="79295"/>
                  <a:pt x="25722" y="73949"/>
                </a:cubicBezTo>
                <a:cubicBezTo>
                  <a:pt x="25722" y="47303"/>
                  <a:pt x="47303" y="25722"/>
                  <a:pt x="73949" y="25722"/>
                </a:cubicBezTo>
                <a:cubicBezTo>
                  <a:pt x="79295" y="25722"/>
                  <a:pt x="83595" y="30022"/>
                  <a:pt x="83595" y="35367"/>
                </a:cubicBezTo>
                <a:cubicBezTo>
                  <a:pt x="83595" y="40712"/>
                  <a:pt x="79295" y="45013"/>
                  <a:pt x="73949" y="45013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2" name="Text 30"/>
          <p:cNvSpPr/>
          <p:nvPr/>
        </p:nvSpPr>
        <p:spPr>
          <a:xfrm>
            <a:off x="4001625" y="6866788"/>
            <a:ext cx="4552709" cy="274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2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If your store has SKUs, you need automation.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1608" y="351608"/>
            <a:ext cx="1485543" cy="316447"/>
          </a:xfrm>
          <a:custGeom>
            <a:avLst/>
            <a:gdLst/>
            <a:ahLst/>
            <a:cxnLst/>
            <a:rect l="l" t="t" r="r" b="b"/>
            <a:pathLst>
              <a:path w="1485543" h="316447">
                <a:moveTo>
                  <a:pt x="158224" y="0"/>
                </a:moveTo>
                <a:lnTo>
                  <a:pt x="1327319" y="0"/>
                </a:lnTo>
                <a:cubicBezTo>
                  <a:pt x="1414704" y="0"/>
                  <a:pt x="1485543" y="70839"/>
                  <a:pt x="1485543" y="158224"/>
                </a:cubicBezTo>
                <a:lnTo>
                  <a:pt x="1485543" y="158224"/>
                </a:lnTo>
                <a:cubicBezTo>
                  <a:pt x="1485543" y="245608"/>
                  <a:pt x="1414704" y="316447"/>
                  <a:pt x="1327319" y="316447"/>
                </a:cubicBezTo>
                <a:lnTo>
                  <a:pt x="158224" y="316447"/>
                </a:lnTo>
                <a:cubicBezTo>
                  <a:pt x="70839" y="316447"/>
                  <a:pt x="0" y="245608"/>
                  <a:pt x="0" y="158224"/>
                </a:cubicBezTo>
                <a:lnTo>
                  <a:pt x="0" y="158224"/>
                </a:lnTo>
                <a:cubicBezTo>
                  <a:pt x="0" y="70839"/>
                  <a:pt x="70839" y="0"/>
                  <a:pt x="158224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492251" y="483461"/>
            <a:ext cx="52741" cy="52741"/>
          </a:xfrm>
          <a:custGeom>
            <a:avLst/>
            <a:gdLst/>
            <a:ahLst/>
            <a:cxnLst/>
            <a:rect l="l" t="t" r="r" b="b"/>
            <a:pathLst>
              <a:path w="52741" h="52741">
                <a:moveTo>
                  <a:pt x="26371" y="0"/>
                </a:moveTo>
                <a:lnTo>
                  <a:pt x="26371" y="0"/>
                </a:lnTo>
                <a:cubicBezTo>
                  <a:pt x="40925" y="0"/>
                  <a:pt x="52741" y="11816"/>
                  <a:pt x="52741" y="26371"/>
                </a:cubicBezTo>
                <a:lnTo>
                  <a:pt x="52741" y="26371"/>
                </a:lnTo>
                <a:cubicBezTo>
                  <a:pt x="52741" y="40925"/>
                  <a:pt x="40925" y="52741"/>
                  <a:pt x="26371" y="52741"/>
                </a:cubicBezTo>
                <a:lnTo>
                  <a:pt x="26371" y="52741"/>
                </a:lnTo>
                <a:cubicBezTo>
                  <a:pt x="11816" y="52741"/>
                  <a:pt x="0" y="40925"/>
                  <a:pt x="0" y="26371"/>
                </a:cubicBezTo>
                <a:lnTo>
                  <a:pt x="0" y="26371"/>
                </a:lnTo>
                <a:cubicBezTo>
                  <a:pt x="0" y="11816"/>
                  <a:pt x="11816" y="0"/>
                  <a:pt x="26371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" name="Text 2"/>
          <p:cNvSpPr/>
          <p:nvPr/>
        </p:nvSpPr>
        <p:spPr>
          <a:xfrm>
            <a:off x="615314" y="421929"/>
            <a:ext cx="1142725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b="1" spc="48" kern="0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Automation #1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1608" y="808698"/>
            <a:ext cx="11699749" cy="5274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322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3D Product Video Generator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51608" y="1441592"/>
            <a:ext cx="11594267" cy="281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61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Transform 2D images into stunning 3D video spins—automatically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55124" y="1937248"/>
            <a:ext cx="6801853" cy="3953830"/>
          </a:xfrm>
          <a:custGeom>
            <a:avLst/>
            <a:gdLst/>
            <a:ahLst/>
            <a:cxnLst/>
            <a:rect l="l" t="t" r="r" b="b"/>
            <a:pathLst>
              <a:path w="6801853" h="3953830">
                <a:moveTo>
                  <a:pt x="140638" y="0"/>
                </a:moveTo>
                <a:lnTo>
                  <a:pt x="6661215" y="0"/>
                </a:lnTo>
                <a:cubicBezTo>
                  <a:pt x="6738887" y="0"/>
                  <a:pt x="6801853" y="62966"/>
                  <a:pt x="6801853" y="140638"/>
                </a:cubicBezTo>
                <a:lnTo>
                  <a:pt x="6801853" y="3813192"/>
                </a:lnTo>
                <a:cubicBezTo>
                  <a:pt x="6801853" y="3890864"/>
                  <a:pt x="6738887" y="3953830"/>
                  <a:pt x="6661215" y="3953830"/>
                </a:cubicBezTo>
                <a:lnTo>
                  <a:pt x="140638" y="3953830"/>
                </a:lnTo>
                <a:cubicBezTo>
                  <a:pt x="62966" y="3953830"/>
                  <a:pt x="0" y="3890864"/>
                  <a:pt x="0" y="3813192"/>
                </a:cubicBezTo>
                <a:lnTo>
                  <a:pt x="0" y="140638"/>
                </a:lnTo>
                <a:cubicBezTo>
                  <a:pt x="0" y="63018"/>
                  <a:pt x="63018" y="0"/>
                  <a:pt x="140638" y="0"/>
                </a:cubicBezTo>
                <a:close/>
              </a:path>
            </a:pathLst>
          </a:custGeom>
          <a:gradFill rotWithShape="1" flip="none">
            <a:gsLst>
              <a:gs pos="0">
                <a:srgbClr val="F8FAFC"/>
              </a:gs>
              <a:gs pos="100000">
                <a:srgbClr val="F1F5F9"/>
              </a:gs>
            </a:gsLst>
            <a:lin ang="2700000" scaled="1"/>
          </a:gradFill>
          <a:ln w="10160">
            <a:solidFill>
              <a:srgbClr val="E2E8F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95975" y="2186780"/>
            <a:ext cx="210965" cy="210965"/>
          </a:xfrm>
          <a:custGeom>
            <a:avLst/>
            <a:gdLst/>
            <a:ahLst/>
            <a:cxnLst/>
            <a:rect l="l" t="t" r="r" b="b"/>
            <a:pathLst>
              <a:path w="210965" h="210965">
                <a:moveTo>
                  <a:pt x="0" y="32963"/>
                </a:moveTo>
                <a:cubicBezTo>
                  <a:pt x="0" y="22044"/>
                  <a:pt x="8859" y="13185"/>
                  <a:pt x="19778" y="13185"/>
                </a:cubicBezTo>
                <a:lnTo>
                  <a:pt x="59334" y="13185"/>
                </a:lnTo>
                <a:cubicBezTo>
                  <a:pt x="70253" y="13185"/>
                  <a:pt x="79112" y="22044"/>
                  <a:pt x="79112" y="32963"/>
                </a:cubicBezTo>
                <a:lnTo>
                  <a:pt x="79112" y="39556"/>
                </a:lnTo>
                <a:lnTo>
                  <a:pt x="131853" y="39556"/>
                </a:lnTo>
                <a:lnTo>
                  <a:pt x="131853" y="32963"/>
                </a:lnTo>
                <a:cubicBezTo>
                  <a:pt x="131853" y="22044"/>
                  <a:pt x="140712" y="13185"/>
                  <a:pt x="151631" y="13185"/>
                </a:cubicBezTo>
                <a:lnTo>
                  <a:pt x="191187" y="13185"/>
                </a:lnTo>
                <a:cubicBezTo>
                  <a:pt x="202106" y="13185"/>
                  <a:pt x="210965" y="22044"/>
                  <a:pt x="210965" y="32963"/>
                </a:cubicBezTo>
                <a:lnTo>
                  <a:pt x="210965" y="72519"/>
                </a:lnTo>
                <a:cubicBezTo>
                  <a:pt x="210965" y="83438"/>
                  <a:pt x="202106" y="92297"/>
                  <a:pt x="191187" y="92297"/>
                </a:cubicBezTo>
                <a:lnTo>
                  <a:pt x="151631" y="92297"/>
                </a:lnTo>
                <a:cubicBezTo>
                  <a:pt x="140712" y="92297"/>
                  <a:pt x="131853" y="83438"/>
                  <a:pt x="131853" y="72519"/>
                </a:cubicBezTo>
                <a:lnTo>
                  <a:pt x="131853" y="65926"/>
                </a:lnTo>
                <a:lnTo>
                  <a:pt x="79112" y="65926"/>
                </a:lnTo>
                <a:lnTo>
                  <a:pt x="79112" y="72519"/>
                </a:lnTo>
                <a:cubicBezTo>
                  <a:pt x="79112" y="75527"/>
                  <a:pt x="78411" y="78411"/>
                  <a:pt x="77216" y="80966"/>
                </a:cubicBezTo>
                <a:lnTo>
                  <a:pt x="105482" y="118668"/>
                </a:lnTo>
                <a:lnTo>
                  <a:pt x="138446" y="118668"/>
                </a:lnTo>
                <a:cubicBezTo>
                  <a:pt x="149365" y="118668"/>
                  <a:pt x="158224" y="127526"/>
                  <a:pt x="158224" y="138446"/>
                </a:cubicBezTo>
                <a:lnTo>
                  <a:pt x="158224" y="178001"/>
                </a:lnTo>
                <a:cubicBezTo>
                  <a:pt x="158224" y="188921"/>
                  <a:pt x="149365" y="197779"/>
                  <a:pt x="138446" y="197779"/>
                </a:cubicBezTo>
                <a:lnTo>
                  <a:pt x="98890" y="197779"/>
                </a:lnTo>
                <a:cubicBezTo>
                  <a:pt x="87971" y="197779"/>
                  <a:pt x="79112" y="188921"/>
                  <a:pt x="79112" y="178001"/>
                </a:cubicBezTo>
                <a:lnTo>
                  <a:pt x="79112" y="138446"/>
                </a:lnTo>
                <a:cubicBezTo>
                  <a:pt x="79112" y="135438"/>
                  <a:pt x="79812" y="132553"/>
                  <a:pt x="81007" y="129999"/>
                </a:cubicBezTo>
                <a:lnTo>
                  <a:pt x="52741" y="92297"/>
                </a:lnTo>
                <a:lnTo>
                  <a:pt x="19778" y="92297"/>
                </a:lnTo>
                <a:cubicBezTo>
                  <a:pt x="8859" y="92297"/>
                  <a:pt x="0" y="83438"/>
                  <a:pt x="0" y="72519"/>
                </a:cubicBezTo>
                <a:lnTo>
                  <a:pt x="0" y="32963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9" name="Text 7"/>
          <p:cNvSpPr/>
          <p:nvPr/>
        </p:nvSpPr>
        <p:spPr>
          <a:xfrm>
            <a:off x="833310" y="2151730"/>
            <a:ext cx="6214668" cy="281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61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Workflow Pipeline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69605" y="2738804"/>
            <a:ext cx="421929" cy="421929"/>
          </a:xfrm>
          <a:custGeom>
            <a:avLst/>
            <a:gdLst/>
            <a:ahLst/>
            <a:cxnLst/>
            <a:rect l="l" t="t" r="r" b="b"/>
            <a:pathLst>
              <a:path w="421929" h="421929">
                <a:moveTo>
                  <a:pt x="70323" y="0"/>
                </a:moveTo>
                <a:lnTo>
                  <a:pt x="351606" y="0"/>
                </a:lnTo>
                <a:cubicBezTo>
                  <a:pt x="390419" y="0"/>
                  <a:pt x="421929" y="31511"/>
                  <a:pt x="421929" y="70323"/>
                </a:cubicBezTo>
                <a:lnTo>
                  <a:pt x="421929" y="351606"/>
                </a:lnTo>
                <a:cubicBezTo>
                  <a:pt x="421929" y="390445"/>
                  <a:pt x="390445" y="421929"/>
                  <a:pt x="351606" y="421929"/>
                </a:cubicBezTo>
                <a:lnTo>
                  <a:pt x="70323" y="421929"/>
                </a:lnTo>
                <a:cubicBezTo>
                  <a:pt x="31511" y="421929"/>
                  <a:pt x="0" y="390419"/>
                  <a:pt x="0" y="351606"/>
                </a:cubicBezTo>
                <a:lnTo>
                  <a:pt x="0" y="70323"/>
                </a:lnTo>
                <a:cubicBezTo>
                  <a:pt x="0" y="31511"/>
                  <a:pt x="31511" y="0"/>
                  <a:pt x="70323" y="0"/>
                </a:cubicBezTo>
                <a:close/>
              </a:path>
            </a:pathLst>
          </a:custGeom>
          <a:solidFill>
            <a:srgbClr val="0B1220"/>
          </a:solidFill>
          <a:ln/>
        </p:spPr>
      </p:sp>
      <p:sp>
        <p:nvSpPr>
          <p:cNvPr id="11" name="Text 9"/>
          <p:cNvSpPr/>
          <p:nvPr/>
        </p:nvSpPr>
        <p:spPr>
          <a:xfrm>
            <a:off x="736508" y="2826706"/>
            <a:ext cx="167014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35693" y="2577064"/>
            <a:ext cx="5799770" cy="745409"/>
          </a:xfrm>
          <a:custGeom>
            <a:avLst/>
            <a:gdLst/>
            <a:ahLst/>
            <a:cxnLst/>
            <a:rect l="l" t="t" r="r" b="b"/>
            <a:pathLst>
              <a:path w="5799770" h="745409">
                <a:moveTo>
                  <a:pt x="70322" y="0"/>
                </a:moveTo>
                <a:lnTo>
                  <a:pt x="5729449" y="0"/>
                </a:lnTo>
                <a:cubicBezTo>
                  <a:pt x="5768286" y="0"/>
                  <a:pt x="5799770" y="31484"/>
                  <a:pt x="5799770" y="70322"/>
                </a:cubicBezTo>
                <a:lnTo>
                  <a:pt x="5799770" y="675087"/>
                </a:lnTo>
                <a:cubicBezTo>
                  <a:pt x="5799770" y="713924"/>
                  <a:pt x="5768286" y="745409"/>
                  <a:pt x="5729449" y="745409"/>
                </a:cubicBezTo>
                <a:lnTo>
                  <a:pt x="70322" y="745409"/>
                </a:lnTo>
                <a:cubicBezTo>
                  <a:pt x="31484" y="745409"/>
                  <a:pt x="0" y="713924"/>
                  <a:pt x="0" y="675087"/>
                </a:cubicBezTo>
                <a:lnTo>
                  <a:pt x="0" y="70322"/>
                </a:lnTo>
                <a:cubicBezTo>
                  <a:pt x="0" y="31484"/>
                  <a:pt x="31484" y="0"/>
                  <a:pt x="70322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2E8F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279852" y="2721224"/>
            <a:ext cx="5590564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Input: 2D Product Images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79852" y="2967351"/>
            <a:ext cx="5581774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Upload from Shopify, Dropbox, or Google Drive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675950" y="3431471"/>
            <a:ext cx="158224" cy="210965"/>
          </a:xfrm>
          <a:custGeom>
            <a:avLst/>
            <a:gdLst/>
            <a:ahLst/>
            <a:cxnLst/>
            <a:rect l="l" t="t" r="r" b="b"/>
            <a:pathLst>
              <a:path w="158224" h="210965">
                <a:moveTo>
                  <a:pt x="69800" y="207091"/>
                </a:moveTo>
                <a:cubicBezTo>
                  <a:pt x="74950" y="212242"/>
                  <a:pt x="83315" y="212242"/>
                  <a:pt x="88465" y="207091"/>
                </a:cubicBezTo>
                <a:lnTo>
                  <a:pt x="154392" y="141165"/>
                </a:lnTo>
                <a:cubicBezTo>
                  <a:pt x="159542" y="136015"/>
                  <a:pt x="159542" y="127650"/>
                  <a:pt x="154392" y="122500"/>
                </a:cubicBezTo>
                <a:cubicBezTo>
                  <a:pt x="149241" y="117349"/>
                  <a:pt x="140877" y="117349"/>
                  <a:pt x="135726" y="122500"/>
                </a:cubicBezTo>
                <a:lnTo>
                  <a:pt x="92297" y="165929"/>
                </a:lnTo>
                <a:lnTo>
                  <a:pt x="92297" y="13185"/>
                </a:lnTo>
                <a:cubicBezTo>
                  <a:pt x="92297" y="5892"/>
                  <a:pt x="86405" y="0"/>
                  <a:pt x="79112" y="0"/>
                </a:cubicBezTo>
                <a:cubicBezTo>
                  <a:pt x="71819" y="0"/>
                  <a:pt x="65926" y="5892"/>
                  <a:pt x="65926" y="13185"/>
                </a:cubicBezTo>
                <a:lnTo>
                  <a:pt x="65926" y="165929"/>
                </a:lnTo>
                <a:lnTo>
                  <a:pt x="22497" y="122500"/>
                </a:lnTo>
                <a:cubicBezTo>
                  <a:pt x="17347" y="117349"/>
                  <a:pt x="8982" y="117349"/>
                  <a:pt x="3832" y="122500"/>
                </a:cubicBezTo>
                <a:cubicBezTo>
                  <a:pt x="-1319" y="127650"/>
                  <a:pt x="-1319" y="136015"/>
                  <a:pt x="3832" y="141165"/>
                </a:cubicBezTo>
                <a:lnTo>
                  <a:pt x="69758" y="207091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6" name="Shape 14"/>
          <p:cNvSpPr/>
          <p:nvPr/>
        </p:nvSpPr>
        <p:spPr>
          <a:xfrm>
            <a:off x="569605" y="3913174"/>
            <a:ext cx="421929" cy="421929"/>
          </a:xfrm>
          <a:custGeom>
            <a:avLst/>
            <a:gdLst/>
            <a:ahLst/>
            <a:cxnLst/>
            <a:rect l="l" t="t" r="r" b="b"/>
            <a:pathLst>
              <a:path w="421929" h="421929">
                <a:moveTo>
                  <a:pt x="70323" y="0"/>
                </a:moveTo>
                <a:lnTo>
                  <a:pt x="351606" y="0"/>
                </a:lnTo>
                <a:cubicBezTo>
                  <a:pt x="390419" y="0"/>
                  <a:pt x="421929" y="31511"/>
                  <a:pt x="421929" y="70323"/>
                </a:cubicBezTo>
                <a:lnTo>
                  <a:pt x="421929" y="351606"/>
                </a:lnTo>
                <a:cubicBezTo>
                  <a:pt x="421929" y="390445"/>
                  <a:pt x="390445" y="421929"/>
                  <a:pt x="351606" y="421929"/>
                </a:cubicBezTo>
                <a:lnTo>
                  <a:pt x="70323" y="421929"/>
                </a:lnTo>
                <a:cubicBezTo>
                  <a:pt x="31511" y="421929"/>
                  <a:pt x="0" y="390419"/>
                  <a:pt x="0" y="351606"/>
                </a:cubicBezTo>
                <a:lnTo>
                  <a:pt x="0" y="70323"/>
                </a:lnTo>
                <a:cubicBezTo>
                  <a:pt x="0" y="31511"/>
                  <a:pt x="31511" y="0"/>
                  <a:pt x="70323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7" name="Text 15"/>
          <p:cNvSpPr/>
          <p:nvPr/>
        </p:nvSpPr>
        <p:spPr>
          <a:xfrm>
            <a:off x="736508" y="4001076"/>
            <a:ext cx="167014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135693" y="3751434"/>
            <a:ext cx="5799770" cy="745409"/>
          </a:xfrm>
          <a:custGeom>
            <a:avLst/>
            <a:gdLst/>
            <a:ahLst/>
            <a:cxnLst/>
            <a:rect l="l" t="t" r="r" b="b"/>
            <a:pathLst>
              <a:path w="5799770" h="745409">
                <a:moveTo>
                  <a:pt x="70322" y="0"/>
                </a:moveTo>
                <a:lnTo>
                  <a:pt x="5729449" y="0"/>
                </a:lnTo>
                <a:cubicBezTo>
                  <a:pt x="5768286" y="0"/>
                  <a:pt x="5799770" y="31484"/>
                  <a:pt x="5799770" y="70322"/>
                </a:cubicBezTo>
                <a:lnTo>
                  <a:pt x="5799770" y="675087"/>
                </a:lnTo>
                <a:cubicBezTo>
                  <a:pt x="5799770" y="713924"/>
                  <a:pt x="5768286" y="745409"/>
                  <a:pt x="5729449" y="745409"/>
                </a:cubicBezTo>
                <a:lnTo>
                  <a:pt x="70322" y="745409"/>
                </a:lnTo>
                <a:cubicBezTo>
                  <a:pt x="31484" y="745409"/>
                  <a:pt x="0" y="713924"/>
                  <a:pt x="0" y="675087"/>
                </a:cubicBezTo>
                <a:lnTo>
                  <a:pt x="0" y="70322"/>
                </a:lnTo>
                <a:cubicBezTo>
                  <a:pt x="0" y="31484"/>
                  <a:pt x="31484" y="0"/>
                  <a:pt x="70322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2E8F0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279852" y="3895594"/>
            <a:ext cx="5590564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3D Spin + Video Variants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79852" y="4141719"/>
            <a:ext cx="5581774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Multiple angles, lighting, and motion templates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675950" y="4605842"/>
            <a:ext cx="158224" cy="210965"/>
          </a:xfrm>
          <a:custGeom>
            <a:avLst/>
            <a:gdLst/>
            <a:ahLst/>
            <a:cxnLst/>
            <a:rect l="l" t="t" r="r" b="b"/>
            <a:pathLst>
              <a:path w="158224" h="210965">
                <a:moveTo>
                  <a:pt x="69800" y="207091"/>
                </a:moveTo>
                <a:cubicBezTo>
                  <a:pt x="74950" y="212242"/>
                  <a:pt x="83315" y="212242"/>
                  <a:pt x="88465" y="207091"/>
                </a:cubicBezTo>
                <a:lnTo>
                  <a:pt x="154392" y="141165"/>
                </a:lnTo>
                <a:cubicBezTo>
                  <a:pt x="159542" y="136015"/>
                  <a:pt x="159542" y="127650"/>
                  <a:pt x="154392" y="122500"/>
                </a:cubicBezTo>
                <a:cubicBezTo>
                  <a:pt x="149241" y="117349"/>
                  <a:pt x="140877" y="117349"/>
                  <a:pt x="135726" y="122500"/>
                </a:cubicBezTo>
                <a:lnTo>
                  <a:pt x="92297" y="165929"/>
                </a:lnTo>
                <a:lnTo>
                  <a:pt x="92297" y="13185"/>
                </a:lnTo>
                <a:cubicBezTo>
                  <a:pt x="92297" y="5892"/>
                  <a:pt x="86405" y="0"/>
                  <a:pt x="79112" y="0"/>
                </a:cubicBezTo>
                <a:cubicBezTo>
                  <a:pt x="71819" y="0"/>
                  <a:pt x="65926" y="5892"/>
                  <a:pt x="65926" y="13185"/>
                </a:cubicBezTo>
                <a:lnTo>
                  <a:pt x="65926" y="165929"/>
                </a:lnTo>
                <a:lnTo>
                  <a:pt x="22497" y="122500"/>
                </a:lnTo>
                <a:cubicBezTo>
                  <a:pt x="17347" y="117349"/>
                  <a:pt x="8982" y="117349"/>
                  <a:pt x="3832" y="122500"/>
                </a:cubicBezTo>
                <a:cubicBezTo>
                  <a:pt x="-1319" y="127650"/>
                  <a:pt x="-1319" y="136015"/>
                  <a:pt x="3832" y="141165"/>
                </a:cubicBezTo>
                <a:lnTo>
                  <a:pt x="69758" y="207091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2" name="Shape 20"/>
          <p:cNvSpPr/>
          <p:nvPr/>
        </p:nvSpPr>
        <p:spPr>
          <a:xfrm>
            <a:off x="569605" y="5087545"/>
            <a:ext cx="421929" cy="421929"/>
          </a:xfrm>
          <a:custGeom>
            <a:avLst/>
            <a:gdLst/>
            <a:ahLst/>
            <a:cxnLst/>
            <a:rect l="l" t="t" r="r" b="b"/>
            <a:pathLst>
              <a:path w="421929" h="421929">
                <a:moveTo>
                  <a:pt x="70323" y="0"/>
                </a:moveTo>
                <a:lnTo>
                  <a:pt x="351606" y="0"/>
                </a:lnTo>
                <a:cubicBezTo>
                  <a:pt x="390419" y="0"/>
                  <a:pt x="421929" y="31511"/>
                  <a:pt x="421929" y="70323"/>
                </a:cubicBezTo>
                <a:lnTo>
                  <a:pt x="421929" y="351606"/>
                </a:lnTo>
                <a:cubicBezTo>
                  <a:pt x="421929" y="390445"/>
                  <a:pt x="390445" y="421929"/>
                  <a:pt x="351606" y="421929"/>
                </a:cubicBezTo>
                <a:lnTo>
                  <a:pt x="70323" y="421929"/>
                </a:lnTo>
                <a:cubicBezTo>
                  <a:pt x="31511" y="421929"/>
                  <a:pt x="0" y="390419"/>
                  <a:pt x="0" y="351606"/>
                </a:cubicBezTo>
                <a:lnTo>
                  <a:pt x="0" y="70323"/>
                </a:lnTo>
                <a:cubicBezTo>
                  <a:pt x="0" y="31511"/>
                  <a:pt x="31511" y="0"/>
                  <a:pt x="70323" y="0"/>
                </a:cubicBezTo>
                <a:close/>
              </a:path>
            </a:pathLst>
          </a:custGeom>
          <a:solidFill>
            <a:srgbClr val="0B1220"/>
          </a:solidFill>
          <a:ln/>
        </p:spPr>
      </p:sp>
      <p:sp>
        <p:nvSpPr>
          <p:cNvPr id="23" name="Text 21"/>
          <p:cNvSpPr/>
          <p:nvPr/>
        </p:nvSpPr>
        <p:spPr>
          <a:xfrm>
            <a:off x="736508" y="5175447"/>
            <a:ext cx="167014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135693" y="4925805"/>
            <a:ext cx="5799770" cy="745409"/>
          </a:xfrm>
          <a:custGeom>
            <a:avLst/>
            <a:gdLst/>
            <a:ahLst/>
            <a:cxnLst/>
            <a:rect l="l" t="t" r="r" b="b"/>
            <a:pathLst>
              <a:path w="5799770" h="745409">
                <a:moveTo>
                  <a:pt x="70322" y="0"/>
                </a:moveTo>
                <a:lnTo>
                  <a:pt x="5729449" y="0"/>
                </a:lnTo>
                <a:cubicBezTo>
                  <a:pt x="5768286" y="0"/>
                  <a:pt x="5799770" y="31484"/>
                  <a:pt x="5799770" y="70322"/>
                </a:cubicBezTo>
                <a:lnTo>
                  <a:pt x="5799770" y="675087"/>
                </a:lnTo>
                <a:cubicBezTo>
                  <a:pt x="5799770" y="713924"/>
                  <a:pt x="5768286" y="745409"/>
                  <a:pt x="5729449" y="745409"/>
                </a:cubicBezTo>
                <a:lnTo>
                  <a:pt x="70322" y="745409"/>
                </a:lnTo>
                <a:cubicBezTo>
                  <a:pt x="31484" y="745409"/>
                  <a:pt x="0" y="713924"/>
                  <a:pt x="0" y="675087"/>
                </a:cubicBezTo>
                <a:lnTo>
                  <a:pt x="0" y="70322"/>
                </a:lnTo>
                <a:cubicBezTo>
                  <a:pt x="0" y="31484"/>
                  <a:pt x="31484" y="0"/>
                  <a:pt x="70322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2E8F0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1279852" y="5069965"/>
            <a:ext cx="5590564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Export for Ads + Product Detail Pages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279852" y="5316090"/>
            <a:ext cx="5581774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Auto-optimized formats for Meta, TikTok, Shopify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55124" y="6036885"/>
            <a:ext cx="6801853" cy="815730"/>
          </a:xfrm>
          <a:custGeom>
            <a:avLst/>
            <a:gdLst/>
            <a:ahLst/>
            <a:cxnLst/>
            <a:rect l="l" t="t" r="r" b="b"/>
            <a:pathLst>
              <a:path w="6801853" h="815730">
                <a:moveTo>
                  <a:pt x="105482" y="0"/>
                </a:moveTo>
                <a:lnTo>
                  <a:pt x="6696371" y="0"/>
                </a:lnTo>
                <a:cubicBezTo>
                  <a:pt x="6754627" y="0"/>
                  <a:pt x="6801853" y="47226"/>
                  <a:pt x="6801853" y="105482"/>
                </a:cubicBezTo>
                <a:lnTo>
                  <a:pt x="6801853" y="710248"/>
                </a:lnTo>
                <a:cubicBezTo>
                  <a:pt x="6801853" y="768504"/>
                  <a:pt x="6754627" y="815730"/>
                  <a:pt x="6696371" y="815730"/>
                </a:cubicBezTo>
                <a:lnTo>
                  <a:pt x="105482" y="815730"/>
                </a:lnTo>
                <a:cubicBezTo>
                  <a:pt x="47226" y="815730"/>
                  <a:pt x="0" y="768504"/>
                  <a:pt x="0" y="710248"/>
                </a:cubicBezTo>
                <a:lnTo>
                  <a:pt x="0" y="105482"/>
                </a:lnTo>
                <a:cubicBezTo>
                  <a:pt x="0" y="47265"/>
                  <a:pt x="47265" y="0"/>
                  <a:pt x="105482" y="0"/>
                </a:cubicBezTo>
                <a:close/>
              </a:path>
            </a:pathLst>
          </a:custGeom>
          <a:solidFill>
            <a:srgbClr val="F0FDF4"/>
          </a:solidFill>
          <a:ln w="10160">
            <a:solidFill>
              <a:srgbClr val="22C55E">
                <a:alpha val="20000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531148" y="6224995"/>
            <a:ext cx="138446" cy="158224"/>
          </a:xfrm>
          <a:custGeom>
            <a:avLst/>
            <a:gdLst/>
            <a:ahLst/>
            <a:cxnLst/>
            <a:rect l="l" t="t" r="r" b="b"/>
            <a:pathLst>
              <a:path w="138446" h="158224">
                <a:moveTo>
                  <a:pt x="39556" y="-9889"/>
                </a:moveTo>
                <a:cubicBezTo>
                  <a:pt x="45026" y="-9889"/>
                  <a:pt x="49445" y="-5470"/>
                  <a:pt x="49445" y="0"/>
                </a:cubicBezTo>
                <a:lnTo>
                  <a:pt x="49445" y="29667"/>
                </a:lnTo>
                <a:lnTo>
                  <a:pt x="89001" y="29667"/>
                </a:lnTo>
                <a:lnTo>
                  <a:pt x="89001" y="0"/>
                </a:lnTo>
                <a:cubicBezTo>
                  <a:pt x="89001" y="-5470"/>
                  <a:pt x="93420" y="-9889"/>
                  <a:pt x="98890" y="-9889"/>
                </a:cubicBezTo>
                <a:cubicBezTo>
                  <a:pt x="104360" y="-9889"/>
                  <a:pt x="108779" y="-5470"/>
                  <a:pt x="108779" y="0"/>
                </a:cubicBezTo>
                <a:lnTo>
                  <a:pt x="108779" y="29667"/>
                </a:lnTo>
                <a:lnTo>
                  <a:pt x="128557" y="29667"/>
                </a:lnTo>
                <a:cubicBezTo>
                  <a:pt x="134026" y="29667"/>
                  <a:pt x="138446" y="34086"/>
                  <a:pt x="138446" y="39556"/>
                </a:cubicBezTo>
                <a:cubicBezTo>
                  <a:pt x="138446" y="45026"/>
                  <a:pt x="134026" y="49445"/>
                  <a:pt x="128557" y="49445"/>
                </a:cubicBezTo>
                <a:lnTo>
                  <a:pt x="128557" y="69223"/>
                </a:lnTo>
                <a:cubicBezTo>
                  <a:pt x="128557" y="98612"/>
                  <a:pt x="107172" y="123025"/>
                  <a:pt x="79112" y="127722"/>
                </a:cubicBezTo>
                <a:lnTo>
                  <a:pt x="79112" y="148335"/>
                </a:lnTo>
                <a:cubicBezTo>
                  <a:pt x="79112" y="153804"/>
                  <a:pt x="74693" y="158224"/>
                  <a:pt x="69223" y="158224"/>
                </a:cubicBezTo>
                <a:cubicBezTo>
                  <a:pt x="63753" y="158224"/>
                  <a:pt x="59334" y="153804"/>
                  <a:pt x="59334" y="148335"/>
                </a:cubicBezTo>
                <a:lnTo>
                  <a:pt x="59334" y="127722"/>
                </a:lnTo>
                <a:cubicBezTo>
                  <a:pt x="31274" y="123025"/>
                  <a:pt x="9889" y="98612"/>
                  <a:pt x="9889" y="69223"/>
                </a:cubicBezTo>
                <a:lnTo>
                  <a:pt x="9889" y="49445"/>
                </a:lnTo>
                <a:cubicBezTo>
                  <a:pt x="4419" y="49445"/>
                  <a:pt x="0" y="45026"/>
                  <a:pt x="0" y="39556"/>
                </a:cubicBezTo>
                <a:cubicBezTo>
                  <a:pt x="0" y="34086"/>
                  <a:pt x="4419" y="29667"/>
                  <a:pt x="9889" y="29667"/>
                </a:cubicBezTo>
                <a:lnTo>
                  <a:pt x="29667" y="29667"/>
                </a:lnTo>
                <a:lnTo>
                  <a:pt x="29667" y="0"/>
                </a:lnTo>
                <a:cubicBezTo>
                  <a:pt x="29667" y="-5470"/>
                  <a:pt x="34086" y="-9889"/>
                  <a:pt x="39556" y="-9889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9" name="Text 27"/>
          <p:cNvSpPr/>
          <p:nvPr/>
        </p:nvSpPr>
        <p:spPr>
          <a:xfrm>
            <a:off x="802545" y="6181044"/>
            <a:ext cx="1089984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Where it runs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99283" y="6497491"/>
            <a:ext cx="6583856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Shopify/WooCommerce</a:t>
            </a:r>
            <a:pPr>
              <a:lnSpc>
                <a:spcPct val="130000"/>
              </a:lnSpc>
            </a:pPr>
            <a:r>
              <a:rPr lang="en-US" sz="1107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+ </a:t>
            </a:r>
            <a:pPr>
              <a:lnSpc>
                <a:spcPct val="130000"/>
              </a:lnSpc>
            </a:pPr>
            <a:r>
              <a:rPr lang="en-US" sz="1107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Drive/Dropbox</a:t>
            </a:r>
            <a:pPr>
              <a:lnSpc>
                <a:spcPct val="130000"/>
              </a:lnSpc>
            </a:pPr>
            <a:r>
              <a:rPr lang="en-US" sz="1107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+ </a:t>
            </a:r>
            <a:pPr>
              <a:lnSpc>
                <a:spcPct val="130000"/>
              </a:lnSpc>
            </a:pPr>
            <a:r>
              <a:rPr lang="en-US" sz="1107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Meta/TikTok Ads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373106" y="1937248"/>
            <a:ext cx="4463661" cy="3171502"/>
          </a:xfrm>
          <a:custGeom>
            <a:avLst/>
            <a:gdLst/>
            <a:ahLst/>
            <a:cxnLst/>
            <a:rect l="l" t="t" r="r" b="b"/>
            <a:pathLst>
              <a:path w="4463661" h="3171502">
                <a:moveTo>
                  <a:pt x="140656" y="0"/>
                </a:moveTo>
                <a:lnTo>
                  <a:pt x="4323005" y="0"/>
                </a:lnTo>
                <a:cubicBezTo>
                  <a:pt x="4400687" y="0"/>
                  <a:pt x="4463661" y="62974"/>
                  <a:pt x="4463661" y="140656"/>
                </a:cubicBezTo>
                <a:lnTo>
                  <a:pt x="4463661" y="3030846"/>
                </a:lnTo>
                <a:cubicBezTo>
                  <a:pt x="4463661" y="3108528"/>
                  <a:pt x="4400687" y="3171502"/>
                  <a:pt x="4323005" y="3171502"/>
                </a:cubicBezTo>
                <a:lnTo>
                  <a:pt x="140656" y="3171502"/>
                </a:lnTo>
                <a:cubicBezTo>
                  <a:pt x="62974" y="3171502"/>
                  <a:pt x="0" y="3108528"/>
                  <a:pt x="0" y="3030846"/>
                </a:cubicBezTo>
                <a:lnTo>
                  <a:pt x="0" y="140656"/>
                </a:lnTo>
                <a:cubicBezTo>
                  <a:pt x="0" y="63026"/>
                  <a:pt x="63026" y="0"/>
                  <a:pt x="140656" y="0"/>
                </a:cubicBezTo>
                <a:close/>
              </a:path>
            </a:pathLst>
          </a:custGeom>
          <a:solidFill>
            <a:srgbClr val="F0FDF4"/>
          </a:solidFill>
          <a:ln w="10160">
            <a:solidFill>
              <a:srgbClr val="22C55E">
                <a:alpha val="20000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7578796" y="2151619"/>
            <a:ext cx="210965" cy="210965"/>
          </a:xfrm>
          <a:custGeom>
            <a:avLst/>
            <a:gdLst/>
            <a:ahLst/>
            <a:cxnLst/>
            <a:rect l="l" t="t" r="r" b="b"/>
            <a:pathLst>
              <a:path w="210965" h="210965">
                <a:moveTo>
                  <a:pt x="105482" y="210965"/>
                </a:moveTo>
                <a:cubicBezTo>
                  <a:pt x="163700" y="210965"/>
                  <a:pt x="210965" y="163700"/>
                  <a:pt x="210965" y="105482"/>
                </a:cubicBezTo>
                <a:cubicBezTo>
                  <a:pt x="210965" y="47265"/>
                  <a:pt x="163700" y="0"/>
                  <a:pt x="105482" y="0"/>
                </a:cubicBezTo>
                <a:cubicBezTo>
                  <a:pt x="47265" y="0"/>
                  <a:pt x="0" y="47265"/>
                  <a:pt x="0" y="105482"/>
                </a:cubicBezTo>
                <a:cubicBezTo>
                  <a:pt x="0" y="163700"/>
                  <a:pt x="47265" y="210965"/>
                  <a:pt x="105482" y="210965"/>
                </a:cubicBezTo>
                <a:close/>
                <a:moveTo>
                  <a:pt x="140259" y="87641"/>
                </a:moveTo>
                <a:lnTo>
                  <a:pt x="107295" y="140382"/>
                </a:lnTo>
                <a:cubicBezTo>
                  <a:pt x="105565" y="143143"/>
                  <a:pt x="102598" y="144873"/>
                  <a:pt x="99343" y="145038"/>
                </a:cubicBezTo>
                <a:cubicBezTo>
                  <a:pt x="96088" y="145203"/>
                  <a:pt x="92956" y="143720"/>
                  <a:pt x="91020" y="141083"/>
                </a:cubicBezTo>
                <a:lnTo>
                  <a:pt x="71242" y="114712"/>
                </a:lnTo>
                <a:cubicBezTo>
                  <a:pt x="67945" y="110344"/>
                  <a:pt x="68852" y="104164"/>
                  <a:pt x="73220" y="100867"/>
                </a:cubicBezTo>
                <a:cubicBezTo>
                  <a:pt x="77587" y="97571"/>
                  <a:pt x="83768" y="98478"/>
                  <a:pt x="87064" y="102845"/>
                </a:cubicBezTo>
                <a:lnTo>
                  <a:pt x="98189" y="117679"/>
                </a:lnTo>
                <a:lnTo>
                  <a:pt x="123489" y="77175"/>
                </a:lnTo>
                <a:cubicBezTo>
                  <a:pt x="126373" y="72560"/>
                  <a:pt x="132471" y="71118"/>
                  <a:pt x="137127" y="74044"/>
                </a:cubicBezTo>
                <a:cubicBezTo>
                  <a:pt x="141783" y="76969"/>
                  <a:pt x="143184" y="83026"/>
                  <a:pt x="140259" y="87682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3" name="Text 31"/>
          <p:cNvSpPr/>
          <p:nvPr/>
        </p:nvSpPr>
        <p:spPr>
          <a:xfrm>
            <a:off x="7816131" y="2116569"/>
            <a:ext cx="3946797" cy="281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61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Benefits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584290" y="2573548"/>
            <a:ext cx="138446" cy="158224"/>
          </a:xfrm>
          <a:custGeom>
            <a:avLst/>
            <a:gdLst/>
            <a:ahLst/>
            <a:cxnLst/>
            <a:rect l="l" t="t" r="r" b="b"/>
            <a:pathLst>
              <a:path w="138446" h="158224">
                <a:moveTo>
                  <a:pt x="134366" y="21663"/>
                </a:moveTo>
                <a:cubicBezTo>
                  <a:pt x="138785" y="24877"/>
                  <a:pt x="139774" y="31058"/>
                  <a:pt x="136560" y="35477"/>
                </a:cubicBezTo>
                <a:lnTo>
                  <a:pt x="57449" y="144255"/>
                </a:lnTo>
                <a:cubicBezTo>
                  <a:pt x="55749" y="146604"/>
                  <a:pt x="53122" y="148056"/>
                  <a:pt x="50217" y="148304"/>
                </a:cubicBezTo>
                <a:cubicBezTo>
                  <a:pt x="47313" y="148551"/>
                  <a:pt x="44500" y="147469"/>
                  <a:pt x="42461" y="145430"/>
                </a:cubicBezTo>
                <a:lnTo>
                  <a:pt x="2905" y="105874"/>
                </a:lnTo>
                <a:cubicBezTo>
                  <a:pt x="-958" y="102011"/>
                  <a:pt x="-958" y="95738"/>
                  <a:pt x="2905" y="91875"/>
                </a:cubicBezTo>
                <a:cubicBezTo>
                  <a:pt x="6768" y="88012"/>
                  <a:pt x="13041" y="88012"/>
                  <a:pt x="16904" y="91875"/>
                </a:cubicBezTo>
                <a:lnTo>
                  <a:pt x="48271" y="123241"/>
                </a:lnTo>
                <a:lnTo>
                  <a:pt x="120584" y="23826"/>
                </a:lnTo>
                <a:cubicBezTo>
                  <a:pt x="123798" y="19407"/>
                  <a:pt x="129978" y="18418"/>
                  <a:pt x="134397" y="21632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5" name="Text 33"/>
          <p:cNvSpPr/>
          <p:nvPr/>
        </p:nvSpPr>
        <p:spPr>
          <a:xfrm>
            <a:off x="7855687" y="2538388"/>
            <a:ext cx="3876476" cy="492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videos for every SKU</a:t>
            </a:r>
            <a:pPr>
              <a:lnSpc>
                <a:spcPct val="130000"/>
              </a:lnSpc>
            </a:pPr>
            <a:r>
              <a:rPr lang="en-US" sz="1246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— No more manual editing or expensive agencies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584290" y="3206443"/>
            <a:ext cx="138446" cy="158224"/>
          </a:xfrm>
          <a:custGeom>
            <a:avLst/>
            <a:gdLst/>
            <a:ahLst/>
            <a:cxnLst/>
            <a:rect l="l" t="t" r="r" b="b"/>
            <a:pathLst>
              <a:path w="138446" h="158224">
                <a:moveTo>
                  <a:pt x="134366" y="21663"/>
                </a:moveTo>
                <a:cubicBezTo>
                  <a:pt x="138785" y="24877"/>
                  <a:pt x="139774" y="31058"/>
                  <a:pt x="136560" y="35477"/>
                </a:cubicBezTo>
                <a:lnTo>
                  <a:pt x="57449" y="144255"/>
                </a:lnTo>
                <a:cubicBezTo>
                  <a:pt x="55749" y="146604"/>
                  <a:pt x="53122" y="148056"/>
                  <a:pt x="50217" y="148304"/>
                </a:cubicBezTo>
                <a:cubicBezTo>
                  <a:pt x="47313" y="148551"/>
                  <a:pt x="44500" y="147469"/>
                  <a:pt x="42461" y="145430"/>
                </a:cubicBezTo>
                <a:lnTo>
                  <a:pt x="2905" y="105874"/>
                </a:lnTo>
                <a:cubicBezTo>
                  <a:pt x="-958" y="102011"/>
                  <a:pt x="-958" y="95738"/>
                  <a:pt x="2905" y="91875"/>
                </a:cubicBezTo>
                <a:cubicBezTo>
                  <a:pt x="6768" y="88012"/>
                  <a:pt x="13041" y="88012"/>
                  <a:pt x="16904" y="91875"/>
                </a:cubicBezTo>
                <a:lnTo>
                  <a:pt x="48271" y="123241"/>
                </a:lnTo>
                <a:lnTo>
                  <a:pt x="120584" y="23826"/>
                </a:lnTo>
                <a:cubicBezTo>
                  <a:pt x="123798" y="19407"/>
                  <a:pt x="129978" y="18418"/>
                  <a:pt x="134397" y="21632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7" name="Text 35"/>
          <p:cNvSpPr/>
          <p:nvPr/>
        </p:nvSpPr>
        <p:spPr>
          <a:xfrm>
            <a:off x="7855687" y="3171283"/>
            <a:ext cx="3876476" cy="492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Consistent style + branding</a:t>
            </a:r>
            <a:pPr>
              <a:lnSpc>
                <a:spcPct val="130000"/>
              </a:lnSpc>
            </a:pPr>
            <a:r>
              <a:rPr lang="en-US" sz="1246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— AI applies your brand guidelines automatically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584290" y="3839337"/>
            <a:ext cx="138446" cy="158224"/>
          </a:xfrm>
          <a:custGeom>
            <a:avLst/>
            <a:gdLst/>
            <a:ahLst/>
            <a:cxnLst/>
            <a:rect l="l" t="t" r="r" b="b"/>
            <a:pathLst>
              <a:path w="138446" h="158224">
                <a:moveTo>
                  <a:pt x="134366" y="21663"/>
                </a:moveTo>
                <a:cubicBezTo>
                  <a:pt x="138785" y="24877"/>
                  <a:pt x="139774" y="31058"/>
                  <a:pt x="136560" y="35477"/>
                </a:cubicBezTo>
                <a:lnTo>
                  <a:pt x="57449" y="144255"/>
                </a:lnTo>
                <a:cubicBezTo>
                  <a:pt x="55749" y="146604"/>
                  <a:pt x="53122" y="148056"/>
                  <a:pt x="50217" y="148304"/>
                </a:cubicBezTo>
                <a:cubicBezTo>
                  <a:pt x="47313" y="148551"/>
                  <a:pt x="44500" y="147469"/>
                  <a:pt x="42461" y="145430"/>
                </a:cubicBezTo>
                <a:lnTo>
                  <a:pt x="2905" y="105874"/>
                </a:lnTo>
                <a:cubicBezTo>
                  <a:pt x="-958" y="102011"/>
                  <a:pt x="-958" y="95738"/>
                  <a:pt x="2905" y="91875"/>
                </a:cubicBezTo>
                <a:cubicBezTo>
                  <a:pt x="6768" y="88012"/>
                  <a:pt x="13041" y="88012"/>
                  <a:pt x="16904" y="91875"/>
                </a:cubicBezTo>
                <a:lnTo>
                  <a:pt x="48271" y="123241"/>
                </a:lnTo>
                <a:lnTo>
                  <a:pt x="120584" y="23826"/>
                </a:lnTo>
                <a:cubicBezTo>
                  <a:pt x="123798" y="19407"/>
                  <a:pt x="129978" y="18418"/>
                  <a:pt x="134397" y="21632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9" name="Text 37"/>
          <p:cNvSpPr/>
          <p:nvPr/>
        </p:nvSpPr>
        <p:spPr>
          <a:xfrm>
            <a:off x="7855687" y="3804177"/>
            <a:ext cx="3876476" cy="492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Faster ad testing</a:t>
            </a:r>
            <a:pPr>
              <a:lnSpc>
                <a:spcPct val="130000"/>
              </a:lnSpc>
            </a:pPr>
            <a:r>
              <a:rPr lang="en-US" sz="1246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— Generate multiple variations in minutes, not days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584290" y="4472232"/>
            <a:ext cx="138446" cy="158224"/>
          </a:xfrm>
          <a:custGeom>
            <a:avLst/>
            <a:gdLst/>
            <a:ahLst/>
            <a:cxnLst/>
            <a:rect l="l" t="t" r="r" b="b"/>
            <a:pathLst>
              <a:path w="138446" h="158224">
                <a:moveTo>
                  <a:pt x="134366" y="21663"/>
                </a:moveTo>
                <a:cubicBezTo>
                  <a:pt x="138785" y="24877"/>
                  <a:pt x="139774" y="31058"/>
                  <a:pt x="136560" y="35477"/>
                </a:cubicBezTo>
                <a:lnTo>
                  <a:pt x="57449" y="144255"/>
                </a:lnTo>
                <a:cubicBezTo>
                  <a:pt x="55749" y="146604"/>
                  <a:pt x="53122" y="148056"/>
                  <a:pt x="50217" y="148304"/>
                </a:cubicBezTo>
                <a:cubicBezTo>
                  <a:pt x="47313" y="148551"/>
                  <a:pt x="44500" y="147469"/>
                  <a:pt x="42461" y="145430"/>
                </a:cubicBezTo>
                <a:lnTo>
                  <a:pt x="2905" y="105874"/>
                </a:lnTo>
                <a:cubicBezTo>
                  <a:pt x="-958" y="102011"/>
                  <a:pt x="-958" y="95738"/>
                  <a:pt x="2905" y="91875"/>
                </a:cubicBezTo>
                <a:cubicBezTo>
                  <a:pt x="6768" y="88012"/>
                  <a:pt x="13041" y="88012"/>
                  <a:pt x="16904" y="91875"/>
                </a:cubicBezTo>
                <a:lnTo>
                  <a:pt x="48271" y="123241"/>
                </a:lnTo>
                <a:lnTo>
                  <a:pt x="120584" y="23826"/>
                </a:lnTo>
                <a:cubicBezTo>
                  <a:pt x="123798" y="19407"/>
                  <a:pt x="129978" y="18418"/>
                  <a:pt x="134397" y="21632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1" name="Text 39"/>
          <p:cNvSpPr/>
          <p:nvPr/>
        </p:nvSpPr>
        <p:spPr>
          <a:xfrm>
            <a:off x="7855687" y="4437071"/>
            <a:ext cx="3876476" cy="492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10x engagement boost</a:t>
            </a:r>
            <a:pPr>
              <a:lnSpc>
                <a:spcPct val="130000"/>
              </a:lnSpc>
            </a:pPr>
            <a:r>
              <a:rPr lang="en-US" sz="1246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— 3D spins increase conversion up to 27%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369589" y="5252801"/>
            <a:ext cx="4465419" cy="1195466"/>
          </a:xfrm>
          <a:custGeom>
            <a:avLst/>
            <a:gdLst/>
            <a:ahLst/>
            <a:cxnLst/>
            <a:rect l="l" t="t" r="r" b="b"/>
            <a:pathLst>
              <a:path w="4465419" h="1195466">
                <a:moveTo>
                  <a:pt x="105488" y="0"/>
                </a:moveTo>
                <a:lnTo>
                  <a:pt x="4359931" y="0"/>
                </a:lnTo>
                <a:cubicBezTo>
                  <a:pt x="4418190" y="0"/>
                  <a:pt x="4465419" y="47229"/>
                  <a:pt x="4465419" y="105488"/>
                </a:cubicBezTo>
                <a:lnTo>
                  <a:pt x="4465419" y="1089979"/>
                </a:lnTo>
                <a:cubicBezTo>
                  <a:pt x="4465419" y="1148238"/>
                  <a:pt x="4418190" y="1195466"/>
                  <a:pt x="4359931" y="1195466"/>
                </a:cubicBezTo>
                <a:lnTo>
                  <a:pt x="105488" y="1195466"/>
                </a:lnTo>
                <a:cubicBezTo>
                  <a:pt x="47229" y="1195466"/>
                  <a:pt x="0" y="1148238"/>
                  <a:pt x="0" y="1089979"/>
                </a:cubicBezTo>
                <a:lnTo>
                  <a:pt x="0" y="105488"/>
                </a:lnTo>
                <a:cubicBezTo>
                  <a:pt x="0" y="47268"/>
                  <a:pt x="47268" y="0"/>
                  <a:pt x="105488" y="0"/>
                </a:cubicBezTo>
                <a:close/>
              </a:path>
            </a:pathLst>
          </a:custGeom>
          <a:solidFill>
            <a:srgbClr val="0B1220"/>
          </a:solidFill>
          <a:ln/>
        </p:spPr>
      </p:sp>
      <p:sp>
        <p:nvSpPr>
          <p:cNvPr id="43" name="Text 41"/>
          <p:cNvSpPr/>
          <p:nvPr/>
        </p:nvSpPr>
        <p:spPr>
          <a:xfrm>
            <a:off x="7510233" y="5428605"/>
            <a:ext cx="4184133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7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Typical setup cost: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479467" y="5709891"/>
            <a:ext cx="4245664" cy="316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76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Low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510233" y="6061499"/>
            <a:ext cx="4184133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7" b="1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Creator-replacement economics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4687" y="324687"/>
            <a:ext cx="1371803" cy="292218"/>
          </a:xfrm>
          <a:custGeom>
            <a:avLst/>
            <a:gdLst/>
            <a:ahLst/>
            <a:cxnLst/>
            <a:rect l="l" t="t" r="r" b="b"/>
            <a:pathLst>
              <a:path w="1371803" h="292218">
                <a:moveTo>
                  <a:pt x="146109" y="0"/>
                </a:moveTo>
                <a:lnTo>
                  <a:pt x="1225694" y="0"/>
                </a:lnTo>
                <a:cubicBezTo>
                  <a:pt x="1306334" y="0"/>
                  <a:pt x="1371803" y="65469"/>
                  <a:pt x="1371803" y="146109"/>
                </a:cubicBezTo>
                <a:lnTo>
                  <a:pt x="1371803" y="146109"/>
                </a:lnTo>
                <a:cubicBezTo>
                  <a:pt x="1371803" y="226749"/>
                  <a:pt x="1306334" y="292218"/>
                  <a:pt x="1225694" y="292218"/>
                </a:cubicBezTo>
                <a:lnTo>
                  <a:pt x="146109" y="292218"/>
                </a:lnTo>
                <a:cubicBezTo>
                  <a:pt x="65469" y="292218"/>
                  <a:pt x="0" y="226749"/>
                  <a:pt x="0" y="146109"/>
                </a:cubicBezTo>
                <a:lnTo>
                  <a:pt x="0" y="146109"/>
                </a:lnTo>
                <a:cubicBezTo>
                  <a:pt x="0" y="65469"/>
                  <a:pt x="65469" y="0"/>
                  <a:pt x="146109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454562" y="446445"/>
            <a:ext cx="48703" cy="48703"/>
          </a:xfrm>
          <a:custGeom>
            <a:avLst/>
            <a:gdLst/>
            <a:ahLst/>
            <a:cxnLst/>
            <a:rect l="l" t="t" r="r" b="b"/>
            <a:pathLst>
              <a:path w="48703" h="48703">
                <a:moveTo>
                  <a:pt x="24352" y="0"/>
                </a:moveTo>
                <a:lnTo>
                  <a:pt x="24352" y="0"/>
                </a:lnTo>
                <a:cubicBezTo>
                  <a:pt x="37801" y="0"/>
                  <a:pt x="48703" y="10903"/>
                  <a:pt x="48703" y="24352"/>
                </a:cubicBezTo>
                <a:lnTo>
                  <a:pt x="48703" y="24352"/>
                </a:lnTo>
                <a:cubicBezTo>
                  <a:pt x="48703" y="37801"/>
                  <a:pt x="37801" y="48703"/>
                  <a:pt x="24352" y="48703"/>
                </a:cubicBezTo>
                <a:lnTo>
                  <a:pt x="24352" y="48703"/>
                </a:lnTo>
                <a:cubicBezTo>
                  <a:pt x="10903" y="48703"/>
                  <a:pt x="0" y="37801"/>
                  <a:pt x="0" y="24352"/>
                </a:cubicBezTo>
                <a:lnTo>
                  <a:pt x="0" y="24352"/>
                </a:lnTo>
                <a:cubicBezTo>
                  <a:pt x="0" y="10903"/>
                  <a:pt x="10903" y="0"/>
                  <a:pt x="24352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" name="Text 2"/>
          <p:cNvSpPr/>
          <p:nvPr/>
        </p:nvSpPr>
        <p:spPr>
          <a:xfrm>
            <a:off x="568202" y="389625"/>
            <a:ext cx="1055233" cy="162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b="1" spc="45" kern="0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Automation #2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24687" y="746780"/>
            <a:ext cx="11737438" cy="487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68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Product Fine-Tuning for Better Listings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24687" y="1331217"/>
            <a:ext cx="11640032" cy="259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34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AI-powered copy that outranks competitors—learned from their data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27934" y="1788925"/>
            <a:ext cx="11541002" cy="2263069"/>
          </a:xfrm>
          <a:custGeom>
            <a:avLst/>
            <a:gdLst/>
            <a:ahLst/>
            <a:cxnLst/>
            <a:rect l="l" t="t" r="r" b="b"/>
            <a:pathLst>
              <a:path w="11541002" h="2263069">
                <a:moveTo>
                  <a:pt x="129878" y="0"/>
                </a:moveTo>
                <a:lnTo>
                  <a:pt x="11411125" y="0"/>
                </a:lnTo>
                <a:cubicBezTo>
                  <a:pt x="11482854" y="0"/>
                  <a:pt x="11541002" y="58148"/>
                  <a:pt x="11541002" y="129878"/>
                </a:cubicBezTo>
                <a:lnTo>
                  <a:pt x="11541002" y="2133191"/>
                </a:lnTo>
                <a:cubicBezTo>
                  <a:pt x="11541002" y="2204921"/>
                  <a:pt x="11482854" y="2263069"/>
                  <a:pt x="11411125" y="2263069"/>
                </a:cubicBezTo>
                <a:lnTo>
                  <a:pt x="129878" y="2263069"/>
                </a:lnTo>
                <a:cubicBezTo>
                  <a:pt x="58148" y="2263069"/>
                  <a:pt x="0" y="2204921"/>
                  <a:pt x="0" y="2133191"/>
                </a:cubicBezTo>
                <a:lnTo>
                  <a:pt x="0" y="129878"/>
                </a:lnTo>
                <a:cubicBezTo>
                  <a:pt x="0" y="58148"/>
                  <a:pt x="58148" y="0"/>
                  <a:pt x="129878" y="0"/>
                </a:cubicBezTo>
                <a:close/>
              </a:path>
            </a:pathLst>
          </a:custGeom>
          <a:gradFill rotWithShape="1" flip="none">
            <a:gsLst>
              <a:gs pos="0">
                <a:srgbClr val="F8FAFC"/>
              </a:gs>
              <a:gs pos="100000">
                <a:srgbClr val="F1F5F9"/>
              </a:gs>
            </a:gsLst>
            <a:lin ang="2700000" scaled="1"/>
          </a:gradFill>
          <a:ln w="10160">
            <a:solidFill>
              <a:srgbClr val="E2E8F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50345" y="2019352"/>
            <a:ext cx="194812" cy="194812"/>
          </a:xfrm>
          <a:custGeom>
            <a:avLst/>
            <a:gdLst/>
            <a:ahLst/>
            <a:cxnLst/>
            <a:rect l="l" t="t" r="r" b="b"/>
            <a:pathLst>
              <a:path w="194812" h="194812">
                <a:moveTo>
                  <a:pt x="45659" y="21308"/>
                </a:moveTo>
                <a:cubicBezTo>
                  <a:pt x="45659" y="9550"/>
                  <a:pt x="55209" y="0"/>
                  <a:pt x="66967" y="0"/>
                </a:cubicBezTo>
                <a:lnTo>
                  <a:pt x="76099" y="0"/>
                </a:lnTo>
                <a:cubicBezTo>
                  <a:pt x="82833" y="0"/>
                  <a:pt x="88274" y="5441"/>
                  <a:pt x="88274" y="12176"/>
                </a:cubicBezTo>
                <a:lnTo>
                  <a:pt x="88274" y="182636"/>
                </a:lnTo>
                <a:cubicBezTo>
                  <a:pt x="88274" y="189371"/>
                  <a:pt x="82833" y="194812"/>
                  <a:pt x="76099" y="194812"/>
                </a:cubicBezTo>
                <a:lnTo>
                  <a:pt x="63923" y="194812"/>
                </a:lnTo>
                <a:cubicBezTo>
                  <a:pt x="52584" y="194812"/>
                  <a:pt x="43034" y="187050"/>
                  <a:pt x="40332" y="176549"/>
                </a:cubicBezTo>
                <a:cubicBezTo>
                  <a:pt x="40066" y="176549"/>
                  <a:pt x="39838" y="176549"/>
                  <a:pt x="39571" y="176549"/>
                </a:cubicBezTo>
                <a:cubicBezTo>
                  <a:pt x="22753" y="176549"/>
                  <a:pt x="9132" y="162927"/>
                  <a:pt x="9132" y="146109"/>
                </a:cubicBezTo>
                <a:cubicBezTo>
                  <a:pt x="9132" y="139260"/>
                  <a:pt x="11415" y="132944"/>
                  <a:pt x="15220" y="127846"/>
                </a:cubicBezTo>
                <a:cubicBezTo>
                  <a:pt x="7838" y="122290"/>
                  <a:pt x="3044" y="113463"/>
                  <a:pt x="3044" y="103494"/>
                </a:cubicBezTo>
                <a:cubicBezTo>
                  <a:pt x="3044" y="91737"/>
                  <a:pt x="9741" y="81502"/>
                  <a:pt x="19481" y="76441"/>
                </a:cubicBezTo>
                <a:cubicBezTo>
                  <a:pt x="16780" y="71875"/>
                  <a:pt x="15220" y="66548"/>
                  <a:pt x="15220" y="60879"/>
                </a:cubicBezTo>
                <a:cubicBezTo>
                  <a:pt x="15220" y="44061"/>
                  <a:pt x="28841" y="30439"/>
                  <a:pt x="45659" y="30439"/>
                </a:cubicBezTo>
                <a:lnTo>
                  <a:pt x="45659" y="21308"/>
                </a:lnTo>
                <a:close/>
                <a:moveTo>
                  <a:pt x="149153" y="21308"/>
                </a:moveTo>
                <a:lnTo>
                  <a:pt x="149153" y="30439"/>
                </a:lnTo>
                <a:cubicBezTo>
                  <a:pt x="165971" y="30439"/>
                  <a:pt x="179593" y="44061"/>
                  <a:pt x="179593" y="60879"/>
                </a:cubicBezTo>
                <a:cubicBezTo>
                  <a:pt x="179593" y="66586"/>
                  <a:pt x="178033" y="71913"/>
                  <a:pt x="175331" y="76441"/>
                </a:cubicBezTo>
                <a:cubicBezTo>
                  <a:pt x="185110" y="81502"/>
                  <a:pt x="191768" y="91699"/>
                  <a:pt x="191768" y="103494"/>
                </a:cubicBezTo>
                <a:cubicBezTo>
                  <a:pt x="191768" y="113463"/>
                  <a:pt x="186974" y="122290"/>
                  <a:pt x="179593" y="127846"/>
                </a:cubicBezTo>
                <a:cubicBezTo>
                  <a:pt x="183397" y="132944"/>
                  <a:pt x="185680" y="139260"/>
                  <a:pt x="185680" y="146109"/>
                </a:cubicBezTo>
                <a:cubicBezTo>
                  <a:pt x="185680" y="162927"/>
                  <a:pt x="172059" y="176549"/>
                  <a:pt x="155241" y="176549"/>
                </a:cubicBezTo>
                <a:cubicBezTo>
                  <a:pt x="154975" y="176549"/>
                  <a:pt x="154746" y="176549"/>
                  <a:pt x="154480" y="176549"/>
                </a:cubicBezTo>
                <a:cubicBezTo>
                  <a:pt x="151779" y="187050"/>
                  <a:pt x="142228" y="194812"/>
                  <a:pt x="130889" y="194812"/>
                </a:cubicBezTo>
                <a:lnTo>
                  <a:pt x="118714" y="194812"/>
                </a:lnTo>
                <a:cubicBezTo>
                  <a:pt x="111979" y="194812"/>
                  <a:pt x="106538" y="189371"/>
                  <a:pt x="106538" y="182636"/>
                </a:cubicBezTo>
                <a:lnTo>
                  <a:pt x="106538" y="12176"/>
                </a:lnTo>
                <a:cubicBezTo>
                  <a:pt x="106538" y="5441"/>
                  <a:pt x="111979" y="0"/>
                  <a:pt x="118714" y="0"/>
                </a:cubicBezTo>
                <a:lnTo>
                  <a:pt x="127846" y="0"/>
                </a:lnTo>
                <a:cubicBezTo>
                  <a:pt x="139603" y="0"/>
                  <a:pt x="149153" y="9550"/>
                  <a:pt x="149153" y="21308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9" name="Text 7"/>
          <p:cNvSpPr/>
          <p:nvPr/>
        </p:nvSpPr>
        <p:spPr>
          <a:xfrm>
            <a:off x="769508" y="1986984"/>
            <a:ext cx="10998775" cy="259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34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 Learning Pipeline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058212" y="2441445"/>
            <a:ext cx="519499" cy="519499"/>
          </a:xfrm>
          <a:custGeom>
            <a:avLst/>
            <a:gdLst/>
            <a:ahLst/>
            <a:cxnLst/>
            <a:rect l="l" t="t" r="r" b="b"/>
            <a:pathLst>
              <a:path w="519499" h="519499">
                <a:moveTo>
                  <a:pt x="97406" y="0"/>
                </a:moveTo>
                <a:lnTo>
                  <a:pt x="422093" y="0"/>
                </a:lnTo>
                <a:cubicBezTo>
                  <a:pt x="475853" y="0"/>
                  <a:pt x="519499" y="43646"/>
                  <a:pt x="519499" y="97406"/>
                </a:cubicBezTo>
                <a:lnTo>
                  <a:pt x="519499" y="422093"/>
                </a:lnTo>
                <a:cubicBezTo>
                  <a:pt x="519499" y="475889"/>
                  <a:pt x="475889" y="519499"/>
                  <a:pt x="422093" y="519499"/>
                </a:cubicBezTo>
                <a:lnTo>
                  <a:pt x="97406" y="519499"/>
                </a:lnTo>
                <a:cubicBezTo>
                  <a:pt x="43646" y="519499"/>
                  <a:pt x="0" y="475853"/>
                  <a:pt x="0" y="422093"/>
                </a:cubicBezTo>
                <a:lnTo>
                  <a:pt x="0" y="97406"/>
                </a:lnTo>
                <a:cubicBezTo>
                  <a:pt x="0" y="43610"/>
                  <a:pt x="43610" y="0"/>
                  <a:pt x="97406" y="0"/>
                </a:cubicBezTo>
                <a:close/>
              </a:path>
            </a:pathLst>
          </a:custGeom>
          <a:solidFill>
            <a:srgbClr val="0B1220"/>
          </a:solidFill>
          <a:ln/>
        </p:spPr>
      </p:sp>
      <p:sp>
        <p:nvSpPr>
          <p:cNvPr id="11" name="Shape 9"/>
          <p:cNvSpPr/>
          <p:nvPr/>
        </p:nvSpPr>
        <p:spPr>
          <a:xfrm>
            <a:off x="2232731" y="2603789"/>
            <a:ext cx="170461" cy="194812"/>
          </a:xfrm>
          <a:custGeom>
            <a:avLst/>
            <a:gdLst/>
            <a:ahLst/>
            <a:cxnLst/>
            <a:rect l="l" t="t" r="r" b="b"/>
            <a:pathLst>
              <a:path w="170461" h="194812">
                <a:moveTo>
                  <a:pt x="170461" y="78305"/>
                </a:moveTo>
                <a:cubicBezTo>
                  <a:pt x="164829" y="82034"/>
                  <a:pt x="158361" y="85040"/>
                  <a:pt x="151626" y="87437"/>
                </a:cubicBezTo>
                <a:cubicBezTo>
                  <a:pt x="133743" y="93829"/>
                  <a:pt x="110267" y="97406"/>
                  <a:pt x="85230" y="97406"/>
                </a:cubicBezTo>
                <a:cubicBezTo>
                  <a:pt x="60194" y="97406"/>
                  <a:pt x="36679" y="93791"/>
                  <a:pt x="18834" y="87437"/>
                </a:cubicBezTo>
                <a:cubicBezTo>
                  <a:pt x="12138" y="85040"/>
                  <a:pt x="5631" y="82034"/>
                  <a:pt x="0" y="78305"/>
                </a:cubicBezTo>
                <a:lnTo>
                  <a:pt x="0" y="109582"/>
                </a:lnTo>
                <a:cubicBezTo>
                  <a:pt x="0" y="126400"/>
                  <a:pt x="38163" y="140021"/>
                  <a:pt x="85230" y="140021"/>
                </a:cubicBezTo>
                <a:cubicBezTo>
                  <a:pt x="132297" y="140021"/>
                  <a:pt x="170461" y="126400"/>
                  <a:pt x="170461" y="109582"/>
                </a:cubicBezTo>
                <a:lnTo>
                  <a:pt x="170461" y="78305"/>
                </a:lnTo>
                <a:close/>
                <a:moveTo>
                  <a:pt x="170461" y="48703"/>
                </a:moveTo>
                <a:lnTo>
                  <a:pt x="170461" y="30439"/>
                </a:lnTo>
                <a:cubicBezTo>
                  <a:pt x="170461" y="13622"/>
                  <a:pt x="132297" y="0"/>
                  <a:pt x="85230" y="0"/>
                </a:cubicBezTo>
                <a:cubicBezTo>
                  <a:pt x="38163" y="0"/>
                  <a:pt x="0" y="13622"/>
                  <a:pt x="0" y="30439"/>
                </a:cubicBezTo>
                <a:lnTo>
                  <a:pt x="0" y="48703"/>
                </a:lnTo>
                <a:cubicBezTo>
                  <a:pt x="0" y="65521"/>
                  <a:pt x="38163" y="79142"/>
                  <a:pt x="85230" y="79142"/>
                </a:cubicBezTo>
                <a:cubicBezTo>
                  <a:pt x="132297" y="79142"/>
                  <a:pt x="170461" y="65521"/>
                  <a:pt x="170461" y="48703"/>
                </a:cubicBezTo>
                <a:close/>
                <a:moveTo>
                  <a:pt x="151626" y="148316"/>
                </a:moveTo>
                <a:cubicBezTo>
                  <a:pt x="133781" y="154670"/>
                  <a:pt x="110305" y="158285"/>
                  <a:pt x="85230" y="158285"/>
                </a:cubicBezTo>
                <a:cubicBezTo>
                  <a:pt x="60156" y="158285"/>
                  <a:pt x="36679" y="154670"/>
                  <a:pt x="18834" y="148316"/>
                </a:cubicBezTo>
                <a:cubicBezTo>
                  <a:pt x="12138" y="145919"/>
                  <a:pt x="5631" y="142913"/>
                  <a:pt x="0" y="139184"/>
                </a:cubicBezTo>
                <a:lnTo>
                  <a:pt x="0" y="164373"/>
                </a:lnTo>
                <a:cubicBezTo>
                  <a:pt x="0" y="181191"/>
                  <a:pt x="38163" y="194812"/>
                  <a:pt x="85230" y="194812"/>
                </a:cubicBezTo>
                <a:cubicBezTo>
                  <a:pt x="132297" y="194812"/>
                  <a:pt x="170461" y="181191"/>
                  <a:pt x="170461" y="164373"/>
                </a:cubicBezTo>
                <a:lnTo>
                  <a:pt x="170461" y="139184"/>
                </a:lnTo>
                <a:cubicBezTo>
                  <a:pt x="164829" y="142913"/>
                  <a:pt x="158361" y="145919"/>
                  <a:pt x="151626" y="14831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Shape 10"/>
          <p:cNvSpPr/>
          <p:nvPr/>
        </p:nvSpPr>
        <p:spPr>
          <a:xfrm>
            <a:off x="529240" y="3094066"/>
            <a:ext cx="3578052" cy="753274"/>
          </a:xfrm>
          <a:custGeom>
            <a:avLst/>
            <a:gdLst/>
            <a:ahLst/>
            <a:cxnLst/>
            <a:rect l="l" t="t" r="r" b="b"/>
            <a:pathLst>
              <a:path w="3578052" h="753274">
                <a:moveTo>
                  <a:pt x="64940" y="0"/>
                </a:moveTo>
                <a:lnTo>
                  <a:pt x="3513112" y="0"/>
                </a:lnTo>
                <a:cubicBezTo>
                  <a:pt x="3548977" y="0"/>
                  <a:pt x="3578052" y="29075"/>
                  <a:pt x="3578052" y="64940"/>
                </a:cubicBezTo>
                <a:lnTo>
                  <a:pt x="3578052" y="688334"/>
                </a:lnTo>
                <a:cubicBezTo>
                  <a:pt x="3578052" y="724200"/>
                  <a:pt x="3548977" y="753274"/>
                  <a:pt x="3513112" y="753274"/>
                </a:cubicBezTo>
                <a:lnTo>
                  <a:pt x="64940" y="753274"/>
                </a:lnTo>
                <a:cubicBezTo>
                  <a:pt x="29075" y="753274"/>
                  <a:pt x="0" y="724200"/>
                  <a:pt x="0" y="688334"/>
                </a:cubicBezTo>
                <a:lnTo>
                  <a:pt x="0" y="64940"/>
                </a:lnTo>
                <a:cubicBezTo>
                  <a:pt x="0" y="29075"/>
                  <a:pt x="29075" y="0"/>
                  <a:pt x="64940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2E8F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25834" y="3227188"/>
            <a:ext cx="3384863" cy="227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Collection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29893" y="3519407"/>
            <a:ext cx="3376746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23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Bright Data pulls competitor pages, reviews, pricing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837062" y="2441445"/>
            <a:ext cx="519499" cy="519499"/>
          </a:xfrm>
          <a:custGeom>
            <a:avLst/>
            <a:gdLst/>
            <a:ahLst/>
            <a:cxnLst/>
            <a:rect l="l" t="t" r="r" b="b"/>
            <a:pathLst>
              <a:path w="519499" h="519499">
                <a:moveTo>
                  <a:pt x="97406" y="0"/>
                </a:moveTo>
                <a:lnTo>
                  <a:pt x="422093" y="0"/>
                </a:lnTo>
                <a:cubicBezTo>
                  <a:pt x="475853" y="0"/>
                  <a:pt x="519499" y="43646"/>
                  <a:pt x="519499" y="97406"/>
                </a:cubicBezTo>
                <a:lnTo>
                  <a:pt x="519499" y="422093"/>
                </a:lnTo>
                <a:cubicBezTo>
                  <a:pt x="519499" y="475889"/>
                  <a:pt x="475889" y="519499"/>
                  <a:pt x="422093" y="519499"/>
                </a:cubicBezTo>
                <a:lnTo>
                  <a:pt x="97406" y="519499"/>
                </a:lnTo>
                <a:cubicBezTo>
                  <a:pt x="43646" y="519499"/>
                  <a:pt x="0" y="475853"/>
                  <a:pt x="0" y="422093"/>
                </a:cubicBezTo>
                <a:lnTo>
                  <a:pt x="0" y="97406"/>
                </a:lnTo>
                <a:cubicBezTo>
                  <a:pt x="0" y="43610"/>
                  <a:pt x="43610" y="0"/>
                  <a:pt x="97406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6" name="Shape 14"/>
          <p:cNvSpPr/>
          <p:nvPr/>
        </p:nvSpPr>
        <p:spPr>
          <a:xfrm>
            <a:off x="5975054" y="2603789"/>
            <a:ext cx="243515" cy="194812"/>
          </a:xfrm>
          <a:custGeom>
            <a:avLst/>
            <a:gdLst/>
            <a:ahLst/>
            <a:cxnLst/>
            <a:rect l="l" t="t" r="r" b="b"/>
            <a:pathLst>
              <a:path w="243515" h="194812">
                <a:moveTo>
                  <a:pt x="133933" y="0"/>
                </a:moveTo>
                <a:cubicBezTo>
                  <a:pt x="133933" y="-6735"/>
                  <a:pt x="128492" y="-12176"/>
                  <a:pt x="121758" y="-12176"/>
                </a:cubicBezTo>
                <a:cubicBezTo>
                  <a:pt x="115023" y="-12176"/>
                  <a:pt x="109582" y="-6735"/>
                  <a:pt x="109582" y="0"/>
                </a:cubicBezTo>
                <a:lnTo>
                  <a:pt x="109582" y="24352"/>
                </a:lnTo>
                <a:lnTo>
                  <a:pt x="73055" y="24352"/>
                </a:lnTo>
                <a:cubicBezTo>
                  <a:pt x="52888" y="24352"/>
                  <a:pt x="36527" y="40713"/>
                  <a:pt x="36527" y="60879"/>
                </a:cubicBezTo>
                <a:lnTo>
                  <a:pt x="36527" y="146109"/>
                </a:lnTo>
                <a:cubicBezTo>
                  <a:pt x="36527" y="166275"/>
                  <a:pt x="52888" y="182636"/>
                  <a:pt x="73055" y="182636"/>
                </a:cubicBezTo>
                <a:lnTo>
                  <a:pt x="170461" y="182636"/>
                </a:lnTo>
                <a:cubicBezTo>
                  <a:pt x="190627" y="182636"/>
                  <a:pt x="206988" y="166275"/>
                  <a:pt x="206988" y="146109"/>
                </a:cubicBezTo>
                <a:lnTo>
                  <a:pt x="206988" y="60879"/>
                </a:lnTo>
                <a:cubicBezTo>
                  <a:pt x="206988" y="40713"/>
                  <a:pt x="190627" y="24352"/>
                  <a:pt x="170461" y="24352"/>
                </a:cubicBezTo>
                <a:lnTo>
                  <a:pt x="133933" y="24352"/>
                </a:lnTo>
                <a:lnTo>
                  <a:pt x="133933" y="0"/>
                </a:lnTo>
                <a:close/>
                <a:moveTo>
                  <a:pt x="60879" y="140021"/>
                </a:moveTo>
                <a:cubicBezTo>
                  <a:pt x="60879" y="134961"/>
                  <a:pt x="64950" y="130889"/>
                  <a:pt x="70011" y="130889"/>
                </a:cubicBezTo>
                <a:lnTo>
                  <a:pt x="82186" y="130889"/>
                </a:lnTo>
                <a:cubicBezTo>
                  <a:pt x="87247" y="130889"/>
                  <a:pt x="91318" y="134961"/>
                  <a:pt x="91318" y="140021"/>
                </a:cubicBezTo>
                <a:cubicBezTo>
                  <a:pt x="91318" y="145082"/>
                  <a:pt x="87247" y="149153"/>
                  <a:pt x="82186" y="149153"/>
                </a:cubicBezTo>
                <a:lnTo>
                  <a:pt x="70011" y="149153"/>
                </a:lnTo>
                <a:cubicBezTo>
                  <a:pt x="64950" y="149153"/>
                  <a:pt x="60879" y="145082"/>
                  <a:pt x="60879" y="140021"/>
                </a:cubicBezTo>
                <a:close/>
                <a:moveTo>
                  <a:pt x="106538" y="140021"/>
                </a:moveTo>
                <a:cubicBezTo>
                  <a:pt x="106538" y="134961"/>
                  <a:pt x="110609" y="130889"/>
                  <a:pt x="115670" y="130889"/>
                </a:cubicBezTo>
                <a:lnTo>
                  <a:pt x="127846" y="130889"/>
                </a:lnTo>
                <a:cubicBezTo>
                  <a:pt x="132906" y="130889"/>
                  <a:pt x="136977" y="134961"/>
                  <a:pt x="136977" y="140021"/>
                </a:cubicBezTo>
                <a:cubicBezTo>
                  <a:pt x="136977" y="145082"/>
                  <a:pt x="132906" y="149153"/>
                  <a:pt x="127846" y="149153"/>
                </a:cubicBezTo>
                <a:lnTo>
                  <a:pt x="115670" y="149153"/>
                </a:lnTo>
                <a:cubicBezTo>
                  <a:pt x="110609" y="149153"/>
                  <a:pt x="106538" y="145082"/>
                  <a:pt x="106538" y="140021"/>
                </a:cubicBezTo>
                <a:close/>
                <a:moveTo>
                  <a:pt x="152197" y="140021"/>
                </a:moveTo>
                <a:cubicBezTo>
                  <a:pt x="152197" y="134961"/>
                  <a:pt x="156268" y="130889"/>
                  <a:pt x="161329" y="130889"/>
                </a:cubicBezTo>
                <a:lnTo>
                  <a:pt x="173505" y="130889"/>
                </a:lnTo>
                <a:cubicBezTo>
                  <a:pt x="178565" y="130889"/>
                  <a:pt x="182636" y="134961"/>
                  <a:pt x="182636" y="140021"/>
                </a:cubicBezTo>
                <a:cubicBezTo>
                  <a:pt x="182636" y="145082"/>
                  <a:pt x="178565" y="149153"/>
                  <a:pt x="173505" y="149153"/>
                </a:cubicBezTo>
                <a:lnTo>
                  <a:pt x="161329" y="149153"/>
                </a:lnTo>
                <a:cubicBezTo>
                  <a:pt x="156268" y="149153"/>
                  <a:pt x="152197" y="145082"/>
                  <a:pt x="152197" y="140021"/>
                </a:cubicBezTo>
                <a:close/>
                <a:moveTo>
                  <a:pt x="85230" y="66967"/>
                </a:moveTo>
                <a:cubicBezTo>
                  <a:pt x="95310" y="66967"/>
                  <a:pt x="103494" y="75150"/>
                  <a:pt x="103494" y="85230"/>
                </a:cubicBezTo>
                <a:cubicBezTo>
                  <a:pt x="103494" y="95310"/>
                  <a:pt x="95310" y="103494"/>
                  <a:pt x="85230" y="103494"/>
                </a:cubicBezTo>
                <a:cubicBezTo>
                  <a:pt x="75150" y="103494"/>
                  <a:pt x="66967" y="95310"/>
                  <a:pt x="66967" y="85230"/>
                </a:cubicBezTo>
                <a:cubicBezTo>
                  <a:pt x="66967" y="75150"/>
                  <a:pt x="75150" y="66967"/>
                  <a:pt x="85230" y="66967"/>
                </a:cubicBezTo>
                <a:close/>
                <a:moveTo>
                  <a:pt x="140021" y="85230"/>
                </a:moveTo>
                <a:cubicBezTo>
                  <a:pt x="140021" y="75150"/>
                  <a:pt x="148205" y="66967"/>
                  <a:pt x="158285" y="66967"/>
                </a:cubicBezTo>
                <a:cubicBezTo>
                  <a:pt x="168365" y="66967"/>
                  <a:pt x="176549" y="75150"/>
                  <a:pt x="176549" y="85230"/>
                </a:cubicBezTo>
                <a:cubicBezTo>
                  <a:pt x="176549" y="95310"/>
                  <a:pt x="168365" y="103494"/>
                  <a:pt x="158285" y="103494"/>
                </a:cubicBezTo>
                <a:cubicBezTo>
                  <a:pt x="148205" y="103494"/>
                  <a:pt x="140021" y="95310"/>
                  <a:pt x="140021" y="85230"/>
                </a:cubicBezTo>
                <a:close/>
                <a:moveTo>
                  <a:pt x="24352" y="85230"/>
                </a:moveTo>
                <a:cubicBezTo>
                  <a:pt x="24352" y="78496"/>
                  <a:pt x="18910" y="73055"/>
                  <a:pt x="12176" y="73055"/>
                </a:cubicBezTo>
                <a:cubicBezTo>
                  <a:pt x="5441" y="73055"/>
                  <a:pt x="0" y="78496"/>
                  <a:pt x="0" y="85230"/>
                </a:cubicBezTo>
                <a:lnTo>
                  <a:pt x="0" y="121758"/>
                </a:lnTo>
                <a:cubicBezTo>
                  <a:pt x="0" y="128492"/>
                  <a:pt x="5441" y="133933"/>
                  <a:pt x="12176" y="133933"/>
                </a:cubicBezTo>
                <a:cubicBezTo>
                  <a:pt x="18910" y="133933"/>
                  <a:pt x="24352" y="128492"/>
                  <a:pt x="24352" y="121758"/>
                </a:cubicBezTo>
                <a:lnTo>
                  <a:pt x="24352" y="85230"/>
                </a:lnTo>
                <a:close/>
                <a:moveTo>
                  <a:pt x="231340" y="73055"/>
                </a:moveTo>
                <a:cubicBezTo>
                  <a:pt x="224605" y="73055"/>
                  <a:pt x="219164" y="78496"/>
                  <a:pt x="219164" y="85230"/>
                </a:cubicBezTo>
                <a:lnTo>
                  <a:pt x="219164" y="121758"/>
                </a:lnTo>
                <a:cubicBezTo>
                  <a:pt x="219164" y="128492"/>
                  <a:pt x="224605" y="133933"/>
                  <a:pt x="231340" y="133933"/>
                </a:cubicBezTo>
                <a:cubicBezTo>
                  <a:pt x="238074" y="133933"/>
                  <a:pt x="243515" y="128492"/>
                  <a:pt x="243515" y="121758"/>
                </a:cubicBezTo>
                <a:lnTo>
                  <a:pt x="243515" y="85230"/>
                </a:lnTo>
                <a:cubicBezTo>
                  <a:pt x="243515" y="78496"/>
                  <a:pt x="238074" y="73055"/>
                  <a:pt x="231340" y="7305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4308090" y="3094066"/>
            <a:ext cx="3578052" cy="753274"/>
          </a:xfrm>
          <a:custGeom>
            <a:avLst/>
            <a:gdLst/>
            <a:ahLst/>
            <a:cxnLst/>
            <a:rect l="l" t="t" r="r" b="b"/>
            <a:pathLst>
              <a:path w="3578052" h="753274">
                <a:moveTo>
                  <a:pt x="64940" y="0"/>
                </a:moveTo>
                <a:lnTo>
                  <a:pt x="3513112" y="0"/>
                </a:lnTo>
                <a:cubicBezTo>
                  <a:pt x="3548977" y="0"/>
                  <a:pt x="3578052" y="29075"/>
                  <a:pt x="3578052" y="64940"/>
                </a:cubicBezTo>
                <a:lnTo>
                  <a:pt x="3578052" y="688334"/>
                </a:lnTo>
                <a:cubicBezTo>
                  <a:pt x="3578052" y="724200"/>
                  <a:pt x="3548977" y="753274"/>
                  <a:pt x="3513112" y="753274"/>
                </a:cubicBezTo>
                <a:lnTo>
                  <a:pt x="64940" y="753274"/>
                </a:lnTo>
                <a:cubicBezTo>
                  <a:pt x="29075" y="753274"/>
                  <a:pt x="0" y="724200"/>
                  <a:pt x="0" y="688334"/>
                </a:cubicBezTo>
                <a:lnTo>
                  <a:pt x="0" y="64940"/>
                </a:lnTo>
                <a:cubicBezTo>
                  <a:pt x="0" y="29075"/>
                  <a:pt x="29075" y="0"/>
                  <a:pt x="64940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2E8F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404685" y="3227188"/>
            <a:ext cx="3384863" cy="227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Fine-Tuning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408743" y="3519407"/>
            <a:ext cx="3376746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23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OpenAI trains on winning copy patterns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615913" y="2441445"/>
            <a:ext cx="519499" cy="519499"/>
          </a:xfrm>
          <a:custGeom>
            <a:avLst/>
            <a:gdLst/>
            <a:ahLst/>
            <a:cxnLst/>
            <a:rect l="l" t="t" r="r" b="b"/>
            <a:pathLst>
              <a:path w="519499" h="519499">
                <a:moveTo>
                  <a:pt x="97406" y="0"/>
                </a:moveTo>
                <a:lnTo>
                  <a:pt x="422093" y="0"/>
                </a:lnTo>
                <a:cubicBezTo>
                  <a:pt x="475853" y="0"/>
                  <a:pt x="519499" y="43646"/>
                  <a:pt x="519499" y="97406"/>
                </a:cubicBezTo>
                <a:lnTo>
                  <a:pt x="519499" y="422093"/>
                </a:lnTo>
                <a:cubicBezTo>
                  <a:pt x="519499" y="475889"/>
                  <a:pt x="475889" y="519499"/>
                  <a:pt x="422093" y="519499"/>
                </a:cubicBezTo>
                <a:lnTo>
                  <a:pt x="97406" y="519499"/>
                </a:lnTo>
                <a:cubicBezTo>
                  <a:pt x="43646" y="519499"/>
                  <a:pt x="0" y="475853"/>
                  <a:pt x="0" y="422093"/>
                </a:cubicBezTo>
                <a:lnTo>
                  <a:pt x="0" y="97406"/>
                </a:lnTo>
                <a:cubicBezTo>
                  <a:pt x="0" y="43610"/>
                  <a:pt x="43610" y="0"/>
                  <a:pt x="97406" y="0"/>
                </a:cubicBezTo>
                <a:close/>
              </a:path>
            </a:pathLst>
          </a:custGeom>
          <a:solidFill>
            <a:srgbClr val="0B1220"/>
          </a:solidFill>
          <a:ln/>
        </p:spPr>
      </p:sp>
      <p:sp>
        <p:nvSpPr>
          <p:cNvPr id="21" name="Shape 19"/>
          <p:cNvSpPr/>
          <p:nvPr/>
        </p:nvSpPr>
        <p:spPr>
          <a:xfrm>
            <a:off x="9778257" y="2603789"/>
            <a:ext cx="194812" cy="194812"/>
          </a:xfrm>
          <a:custGeom>
            <a:avLst/>
            <a:gdLst/>
            <a:ahLst/>
            <a:cxnLst/>
            <a:rect l="l" t="t" r="r" b="b"/>
            <a:pathLst>
              <a:path w="194812" h="194812">
                <a:moveTo>
                  <a:pt x="151626" y="4642"/>
                </a:moveTo>
                <a:lnTo>
                  <a:pt x="118067" y="38201"/>
                </a:lnTo>
                <a:lnTo>
                  <a:pt x="156611" y="76745"/>
                </a:lnTo>
                <a:lnTo>
                  <a:pt x="190170" y="43186"/>
                </a:lnTo>
                <a:cubicBezTo>
                  <a:pt x="193138" y="40180"/>
                  <a:pt x="194812" y="36147"/>
                  <a:pt x="194812" y="31961"/>
                </a:cubicBezTo>
                <a:cubicBezTo>
                  <a:pt x="194812" y="27776"/>
                  <a:pt x="193138" y="23743"/>
                  <a:pt x="190170" y="20737"/>
                </a:cubicBezTo>
                <a:lnTo>
                  <a:pt x="174075" y="4642"/>
                </a:lnTo>
                <a:cubicBezTo>
                  <a:pt x="171070" y="1674"/>
                  <a:pt x="167036" y="0"/>
                  <a:pt x="162851" y="0"/>
                </a:cubicBezTo>
                <a:cubicBezTo>
                  <a:pt x="158665" y="0"/>
                  <a:pt x="154632" y="1674"/>
                  <a:pt x="151626" y="4642"/>
                </a:cubicBezTo>
                <a:close/>
                <a:moveTo>
                  <a:pt x="105168" y="51100"/>
                </a:moveTo>
                <a:lnTo>
                  <a:pt x="4642" y="151626"/>
                </a:lnTo>
                <a:cubicBezTo>
                  <a:pt x="1674" y="154632"/>
                  <a:pt x="0" y="158665"/>
                  <a:pt x="0" y="162851"/>
                </a:cubicBezTo>
                <a:cubicBezTo>
                  <a:pt x="0" y="167036"/>
                  <a:pt x="1674" y="171070"/>
                  <a:pt x="4642" y="174075"/>
                </a:cubicBezTo>
                <a:lnTo>
                  <a:pt x="20737" y="190170"/>
                </a:lnTo>
                <a:cubicBezTo>
                  <a:pt x="23743" y="193138"/>
                  <a:pt x="27776" y="194812"/>
                  <a:pt x="31961" y="194812"/>
                </a:cubicBezTo>
                <a:cubicBezTo>
                  <a:pt x="36147" y="194812"/>
                  <a:pt x="40180" y="193138"/>
                  <a:pt x="43186" y="190170"/>
                </a:cubicBezTo>
                <a:lnTo>
                  <a:pt x="143712" y="89644"/>
                </a:lnTo>
                <a:lnTo>
                  <a:pt x="105168" y="5110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Shape 20"/>
          <p:cNvSpPr/>
          <p:nvPr/>
        </p:nvSpPr>
        <p:spPr>
          <a:xfrm>
            <a:off x="8086941" y="3094066"/>
            <a:ext cx="3578052" cy="753274"/>
          </a:xfrm>
          <a:custGeom>
            <a:avLst/>
            <a:gdLst/>
            <a:ahLst/>
            <a:cxnLst/>
            <a:rect l="l" t="t" r="r" b="b"/>
            <a:pathLst>
              <a:path w="3578052" h="753274">
                <a:moveTo>
                  <a:pt x="64940" y="0"/>
                </a:moveTo>
                <a:lnTo>
                  <a:pt x="3513112" y="0"/>
                </a:lnTo>
                <a:cubicBezTo>
                  <a:pt x="3548977" y="0"/>
                  <a:pt x="3578052" y="29075"/>
                  <a:pt x="3578052" y="64940"/>
                </a:cubicBezTo>
                <a:lnTo>
                  <a:pt x="3578052" y="688334"/>
                </a:lnTo>
                <a:cubicBezTo>
                  <a:pt x="3578052" y="724200"/>
                  <a:pt x="3548977" y="753274"/>
                  <a:pt x="3513112" y="753274"/>
                </a:cubicBezTo>
                <a:lnTo>
                  <a:pt x="64940" y="753274"/>
                </a:lnTo>
                <a:cubicBezTo>
                  <a:pt x="29075" y="753274"/>
                  <a:pt x="0" y="724200"/>
                  <a:pt x="0" y="688334"/>
                </a:cubicBezTo>
                <a:lnTo>
                  <a:pt x="0" y="64940"/>
                </a:lnTo>
                <a:cubicBezTo>
                  <a:pt x="0" y="29075"/>
                  <a:pt x="29075" y="0"/>
                  <a:pt x="64940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2E8F0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8183535" y="3227188"/>
            <a:ext cx="3384863" cy="227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Output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187594" y="3519407"/>
            <a:ext cx="3376746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23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Optimized titles, bullets, SEO, FAQs for your catalog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27934" y="4185014"/>
            <a:ext cx="6841157" cy="3196544"/>
          </a:xfrm>
          <a:custGeom>
            <a:avLst/>
            <a:gdLst/>
            <a:ahLst/>
            <a:cxnLst/>
            <a:rect l="l" t="t" r="r" b="b"/>
            <a:pathLst>
              <a:path w="6841157" h="3196544">
                <a:moveTo>
                  <a:pt x="129876" y="0"/>
                </a:moveTo>
                <a:lnTo>
                  <a:pt x="6711281" y="0"/>
                </a:lnTo>
                <a:cubicBezTo>
                  <a:pt x="6783010" y="0"/>
                  <a:pt x="6841157" y="58147"/>
                  <a:pt x="6841157" y="129876"/>
                </a:cubicBezTo>
                <a:lnTo>
                  <a:pt x="6841157" y="3066669"/>
                </a:lnTo>
                <a:cubicBezTo>
                  <a:pt x="6841157" y="3138397"/>
                  <a:pt x="6783010" y="3196544"/>
                  <a:pt x="6711281" y="3196544"/>
                </a:cubicBezTo>
                <a:lnTo>
                  <a:pt x="129876" y="3196544"/>
                </a:lnTo>
                <a:cubicBezTo>
                  <a:pt x="58195" y="3196544"/>
                  <a:pt x="0" y="3138349"/>
                  <a:pt x="0" y="3066669"/>
                </a:cubicBezTo>
                <a:lnTo>
                  <a:pt x="0" y="129876"/>
                </a:lnTo>
                <a:cubicBezTo>
                  <a:pt x="0" y="58195"/>
                  <a:pt x="58195" y="0"/>
                  <a:pt x="129876" y="0"/>
                </a:cubicBezTo>
                <a:close/>
              </a:path>
            </a:pathLst>
          </a:custGeom>
          <a:solidFill>
            <a:srgbClr val="F0FDF4"/>
          </a:solidFill>
          <a:ln w="10160">
            <a:solidFill>
              <a:srgbClr val="22C55E">
                <a:alpha val="20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50345" y="4888976"/>
            <a:ext cx="194812" cy="194812"/>
          </a:xfrm>
          <a:custGeom>
            <a:avLst/>
            <a:gdLst/>
            <a:ahLst/>
            <a:cxnLst/>
            <a:rect l="l" t="t" r="r" b="b"/>
            <a:pathLst>
              <a:path w="194812" h="194812">
                <a:moveTo>
                  <a:pt x="97406" y="194812"/>
                </a:moveTo>
                <a:cubicBezTo>
                  <a:pt x="151166" y="194812"/>
                  <a:pt x="194812" y="151166"/>
                  <a:pt x="194812" y="97406"/>
                </a:cubicBezTo>
                <a:cubicBezTo>
                  <a:pt x="194812" y="43646"/>
                  <a:pt x="151166" y="0"/>
                  <a:pt x="97406" y="0"/>
                </a:cubicBezTo>
                <a:cubicBezTo>
                  <a:pt x="43646" y="0"/>
                  <a:pt x="0" y="43646"/>
                  <a:pt x="0" y="97406"/>
                </a:cubicBezTo>
                <a:cubicBezTo>
                  <a:pt x="0" y="151166"/>
                  <a:pt x="43646" y="194812"/>
                  <a:pt x="97406" y="194812"/>
                </a:cubicBezTo>
                <a:close/>
                <a:moveTo>
                  <a:pt x="129520" y="80931"/>
                </a:moveTo>
                <a:lnTo>
                  <a:pt x="99080" y="129634"/>
                </a:lnTo>
                <a:cubicBezTo>
                  <a:pt x="97482" y="132183"/>
                  <a:pt x="94743" y="133781"/>
                  <a:pt x="91737" y="133933"/>
                </a:cubicBezTo>
                <a:cubicBezTo>
                  <a:pt x="88731" y="134086"/>
                  <a:pt x="85839" y="132716"/>
                  <a:pt x="84051" y="130281"/>
                </a:cubicBezTo>
                <a:lnTo>
                  <a:pt x="65787" y="105929"/>
                </a:lnTo>
                <a:cubicBezTo>
                  <a:pt x="62743" y="101896"/>
                  <a:pt x="63580" y="96189"/>
                  <a:pt x="67614" y="93145"/>
                </a:cubicBezTo>
                <a:cubicBezTo>
                  <a:pt x="71647" y="90101"/>
                  <a:pt x="77354" y="90938"/>
                  <a:pt x="80398" y="94971"/>
                </a:cubicBezTo>
                <a:lnTo>
                  <a:pt x="90671" y="108669"/>
                </a:lnTo>
                <a:lnTo>
                  <a:pt x="114034" y="71266"/>
                </a:lnTo>
                <a:cubicBezTo>
                  <a:pt x="116697" y="67005"/>
                  <a:pt x="122328" y="65673"/>
                  <a:pt x="126628" y="68375"/>
                </a:cubicBezTo>
                <a:cubicBezTo>
                  <a:pt x="130928" y="71076"/>
                  <a:pt x="132221" y="76669"/>
                  <a:pt x="129520" y="80969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7" name="Text 25"/>
          <p:cNvSpPr/>
          <p:nvPr/>
        </p:nvSpPr>
        <p:spPr>
          <a:xfrm>
            <a:off x="769508" y="4856609"/>
            <a:ext cx="6298929" cy="259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34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Benefits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55418" y="5343538"/>
            <a:ext cx="127846" cy="146109"/>
          </a:xfrm>
          <a:custGeom>
            <a:avLst/>
            <a:gdLst/>
            <a:ahLst/>
            <a:cxnLst/>
            <a:rect l="l" t="t" r="r" b="b"/>
            <a:pathLst>
              <a:path w="127846" h="146109">
                <a:moveTo>
                  <a:pt x="124079" y="20004"/>
                </a:moveTo>
                <a:cubicBezTo>
                  <a:pt x="128159" y="22972"/>
                  <a:pt x="129073" y="28680"/>
                  <a:pt x="126105" y="32760"/>
                </a:cubicBezTo>
                <a:lnTo>
                  <a:pt x="53050" y="133210"/>
                </a:lnTo>
                <a:cubicBezTo>
                  <a:pt x="51481" y="135379"/>
                  <a:pt x="49055" y="136721"/>
                  <a:pt x="46373" y="136949"/>
                </a:cubicBezTo>
                <a:cubicBezTo>
                  <a:pt x="43690" y="137177"/>
                  <a:pt x="41093" y="136178"/>
                  <a:pt x="39210" y="134295"/>
                </a:cubicBezTo>
                <a:lnTo>
                  <a:pt x="2682" y="97768"/>
                </a:lnTo>
                <a:cubicBezTo>
                  <a:pt x="-885" y="94200"/>
                  <a:pt x="-885" y="88407"/>
                  <a:pt x="2682" y="84840"/>
                </a:cubicBezTo>
                <a:cubicBezTo>
                  <a:pt x="6250" y="81273"/>
                  <a:pt x="12043" y="81273"/>
                  <a:pt x="15610" y="84840"/>
                </a:cubicBezTo>
                <a:lnTo>
                  <a:pt x="44575" y="113805"/>
                </a:lnTo>
                <a:lnTo>
                  <a:pt x="111351" y="22002"/>
                </a:lnTo>
                <a:cubicBezTo>
                  <a:pt x="114319" y="17921"/>
                  <a:pt x="120026" y="17008"/>
                  <a:pt x="124107" y="1997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9" name="Text 27"/>
          <p:cNvSpPr/>
          <p:nvPr/>
        </p:nvSpPr>
        <p:spPr>
          <a:xfrm>
            <a:off x="806036" y="5311069"/>
            <a:ext cx="5073236" cy="227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Higher-quality copy at scale</a:t>
            </a:r>
            <a:pPr>
              <a:lnSpc>
                <a:spcPct val="130000"/>
              </a:lnSpc>
            </a:pPr>
            <a:r>
              <a:rPr lang="en-US" sz="115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— Every product gets expert-level descriptions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55418" y="5733163"/>
            <a:ext cx="127846" cy="146109"/>
          </a:xfrm>
          <a:custGeom>
            <a:avLst/>
            <a:gdLst/>
            <a:ahLst/>
            <a:cxnLst/>
            <a:rect l="l" t="t" r="r" b="b"/>
            <a:pathLst>
              <a:path w="127846" h="146109">
                <a:moveTo>
                  <a:pt x="124079" y="20004"/>
                </a:moveTo>
                <a:cubicBezTo>
                  <a:pt x="128159" y="22972"/>
                  <a:pt x="129073" y="28680"/>
                  <a:pt x="126105" y="32760"/>
                </a:cubicBezTo>
                <a:lnTo>
                  <a:pt x="53050" y="133210"/>
                </a:lnTo>
                <a:cubicBezTo>
                  <a:pt x="51481" y="135379"/>
                  <a:pt x="49055" y="136721"/>
                  <a:pt x="46373" y="136949"/>
                </a:cubicBezTo>
                <a:cubicBezTo>
                  <a:pt x="43690" y="137177"/>
                  <a:pt x="41093" y="136178"/>
                  <a:pt x="39210" y="134295"/>
                </a:cubicBezTo>
                <a:lnTo>
                  <a:pt x="2682" y="97768"/>
                </a:lnTo>
                <a:cubicBezTo>
                  <a:pt x="-885" y="94200"/>
                  <a:pt x="-885" y="88407"/>
                  <a:pt x="2682" y="84840"/>
                </a:cubicBezTo>
                <a:cubicBezTo>
                  <a:pt x="6250" y="81273"/>
                  <a:pt x="12043" y="81273"/>
                  <a:pt x="15610" y="84840"/>
                </a:cubicBezTo>
                <a:lnTo>
                  <a:pt x="44575" y="113805"/>
                </a:lnTo>
                <a:lnTo>
                  <a:pt x="111351" y="22002"/>
                </a:lnTo>
                <a:cubicBezTo>
                  <a:pt x="114319" y="17921"/>
                  <a:pt x="120026" y="17008"/>
                  <a:pt x="124107" y="1997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1" name="Text 29"/>
          <p:cNvSpPr/>
          <p:nvPr/>
        </p:nvSpPr>
        <p:spPr>
          <a:xfrm>
            <a:off x="806036" y="5700694"/>
            <a:ext cx="4837838" cy="227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Better SEO + discoverability</a:t>
            </a:r>
            <a:pPr>
              <a:lnSpc>
                <a:spcPct val="130000"/>
              </a:lnSpc>
            </a:pPr>
            <a:r>
              <a:rPr lang="en-US" sz="115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— AI targets proven keywords that convert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55418" y="6122787"/>
            <a:ext cx="127846" cy="146109"/>
          </a:xfrm>
          <a:custGeom>
            <a:avLst/>
            <a:gdLst/>
            <a:ahLst/>
            <a:cxnLst/>
            <a:rect l="l" t="t" r="r" b="b"/>
            <a:pathLst>
              <a:path w="127846" h="146109">
                <a:moveTo>
                  <a:pt x="124079" y="20004"/>
                </a:moveTo>
                <a:cubicBezTo>
                  <a:pt x="128159" y="22972"/>
                  <a:pt x="129073" y="28680"/>
                  <a:pt x="126105" y="32760"/>
                </a:cubicBezTo>
                <a:lnTo>
                  <a:pt x="53050" y="133210"/>
                </a:lnTo>
                <a:cubicBezTo>
                  <a:pt x="51481" y="135379"/>
                  <a:pt x="49055" y="136721"/>
                  <a:pt x="46373" y="136949"/>
                </a:cubicBezTo>
                <a:cubicBezTo>
                  <a:pt x="43690" y="137177"/>
                  <a:pt x="41093" y="136178"/>
                  <a:pt x="39210" y="134295"/>
                </a:cubicBezTo>
                <a:lnTo>
                  <a:pt x="2682" y="97768"/>
                </a:lnTo>
                <a:cubicBezTo>
                  <a:pt x="-885" y="94200"/>
                  <a:pt x="-885" y="88407"/>
                  <a:pt x="2682" y="84840"/>
                </a:cubicBezTo>
                <a:cubicBezTo>
                  <a:pt x="6250" y="81273"/>
                  <a:pt x="12043" y="81273"/>
                  <a:pt x="15610" y="84840"/>
                </a:cubicBezTo>
                <a:lnTo>
                  <a:pt x="44575" y="113805"/>
                </a:lnTo>
                <a:lnTo>
                  <a:pt x="111351" y="22002"/>
                </a:lnTo>
                <a:cubicBezTo>
                  <a:pt x="114319" y="17921"/>
                  <a:pt x="120026" y="17008"/>
                  <a:pt x="124107" y="1997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3" name="Text 31"/>
          <p:cNvSpPr/>
          <p:nvPr/>
        </p:nvSpPr>
        <p:spPr>
          <a:xfrm>
            <a:off x="806036" y="6090318"/>
            <a:ext cx="5633321" cy="227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Consistent tone across catalog</a:t>
            </a:r>
            <a:pPr>
              <a:lnSpc>
                <a:spcPct val="130000"/>
              </a:lnSpc>
            </a:pPr>
            <a:r>
              <a:rPr lang="en-US" sz="115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— Brand voice stays uniform across 1000s of SKUs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5418" y="6512412"/>
            <a:ext cx="127846" cy="146109"/>
          </a:xfrm>
          <a:custGeom>
            <a:avLst/>
            <a:gdLst/>
            <a:ahLst/>
            <a:cxnLst/>
            <a:rect l="l" t="t" r="r" b="b"/>
            <a:pathLst>
              <a:path w="127846" h="146109">
                <a:moveTo>
                  <a:pt x="124079" y="20004"/>
                </a:moveTo>
                <a:cubicBezTo>
                  <a:pt x="128159" y="22972"/>
                  <a:pt x="129073" y="28680"/>
                  <a:pt x="126105" y="32760"/>
                </a:cubicBezTo>
                <a:lnTo>
                  <a:pt x="53050" y="133210"/>
                </a:lnTo>
                <a:cubicBezTo>
                  <a:pt x="51481" y="135379"/>
                  <a:pt x="49055" y="136721"/>
                  <a:pt x="46373" y="136949"/>
                </a:cubicBezTo>
                <a:cubicBezTo>
                  <a:pt x="43690" y="137177"/>
                  <a:pt x="41093" y="136178"/>
                  <a:pt x="39210" y="134295"/>
                </a:cubicBezTo>
                <a:lnTo>
                  <a:pt x="2682" y="97768"/>
                </a:lnTo>
                <a:cubicBezTo>
                  <a:pt x="-885" y="94200"/>
                  <a:pt x="-885" y="88407"/>
                  <a:pt x="2682" y="84840"/>
                </a:cubicBezTo>
                <a:cubicBezTo>
                  <a:pt x="6250" y="81273"/>
                  <a:pt x="12043" y="81273"/>
                  <a:pt x="15610" y="84840"/>
                </a:cubicBezTo>
                <a:lnTo>
                  <a:pt x="44575" y="113805"/>
                </a:lnTo>
                <a:lnTo>
                  <a:pt x="111351" y="22002"/>
                </a:lnTo>
                <a:cubicBezTo>
                  <a:pt x="114319" y="17921"/>
                  <a:pt x="120026" y="17008"/>
                  <a:pt x="124107" y="1997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5" name="Text 33"/>
          <p:cNvSpPr/>
          <p:nvPr/>
        </p:nvSpPr>
        <p:spPr>
          <a:xfrm>
            <a:off x="806036" y="6479943"/>
            <a:ext cx="4935244" cy="227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35% average CTR improvement</a:t>
            </a:r>
            <a:pPr>
              <a:lnSpc>
                <a:spcPct val="130000"/>
              </a:lnSpc>
            </a:pPr>
            <a:r>
              <a:rPr lang="en-US" sz="115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— Data-driven copy beats human writing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368165" y="4181767"/>
            <a:ext cx="4496916" cy="1988708"/>
          </a:xfrm>
          <a:custGeom>
            <a:avLst/>
            <a:gdLst/>
            <a:ahLst/>
            <a:cxnLst/>
            <a:rect l="l" t="t" r="r" b="b"/>
            <a:pathLst>
              <a:path w="4496916" h="1988708">
                <a:moveTo>
                  <a:pt x="97407" y="0"/>
                </a:moveTo>
                <a:lnTo>
                  <a:pt x="4399509" y="0"/>
                </a:lnTo>
                <a:cubicBezTo>
                  <a:pt x="4453306" y="0"/>
                  <a:pt x="4496916" y="43611"/>
                  <a:pt x="4496916" y="97407"/>
                </a:cubicBezTo>
                <a:lnTo>
                  <a:pt x="4496916" y="1891301"/>
                </a:lnTo>
                <a:cubicBezTo>
                  <a:pt x="4496916" y="1945098"/>
                  <a:pt x="4453306" y="1988708"/>
                  <a:pt x="4399509" y="1988708"/>
                </a:cubicBezTo>
                <a:lnTo>
                  <a:pt x="97407" y="1988708"/>
                </a:lnTo>
                <a:cubicBezTo>
                  <a:pt x="43611" y="1988708"/>
                  <a:pt x="0" y="1945098"/>
                  <a:pt x="0" y="1891301"/>
                </a:cubicBezTo>
                <a:lnTo>
                  <a:pt x="0" y="97407"/>
                </a:lnTo>
                <a:cubicBezTo>
                  <a:pt x="0" y="43611"/>
                  <a:pt x="43611" y="0"/>
                  <a:pt x="97407" y="0"/>
                </a:cubicBezTo>
                <a:close/>
              </a:path>
            </a:pathLst>
          </a:custGeom>
          <a:solidFill>
            <a:srgbClr val="0B1220"/>
          </a:solidFill>
          <a:ln/>
        </p:spPr>
      </p:sp>
      <p:sp>
        <p:nvSpPr>
          <p:cNvPr id="37" name="Text 35"/>
          <p:cNvSpPr/>
          <p:nvPr/>
        </p:nvSpPr>
        <p:spPr>
          <a:xfrm>
            <a:off x="7498040" y="4752710"/>
            <a:ext cx="4237166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23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Starting at: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457454" y="5012460"/>
            <a:ext cx="4318338" cy="3246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301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$299/mo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498040" y="5402084"/>
            <a:ext cx="4237166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23" b="1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Replaces $3k+/mo copy team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371412" y="6300960"/>
            <a:ext cx="4495293" cy="1077961"/>
          </a:xfrm>
          <a:custGeom>
            <a:avLst/>
            <a:gdLst/>
            <a:ahLst/>
            <a:cxnLst/>
            <a:rect l="l" t="t" r="r" b="b"/>
            <a:pathLst>
              <a:path w="4495293" h="1077961">
                <a:moveTo>
                  <a:pt x="97405" y="0"/>
                </a:moveTo>
                <a:lnTo>
                  <a:pt x="4397888" y="0"/>
                </a:lnTo>
                <a:cubicBezTo>
                  <a:pt x="4451683" y="0"/>
                  <a:pt x="4495293" y="43610"/>
                  <a:pt x="4495293" y="97405"/>
                </a:cubicBezTo>
                <a:lnTo>
                  <a:pt x="4495293" y="980557"/>
                </a:lnTo>
                <a:cubicBezTo>
                  <a:pt x="4495293" y="1034352"/>
                  <a:pt x="4451683" y="1077961"/>
                  <a:pt x="4397888" y="1077961"/>
                </a:cubicBezTo>
                <a:lnTo>
                  <a:pt x="97405" y="1077961"/>
                </a:lnTo>
                <a:cubicBezTo>
                  <a:pt x="43610" y="1077961"/>
                  <a:pt x="0" y="1034352"/>
                  <a:pt x="0" y="980557"/>
                </a:cubicBezTo>
                <a:lnTo>
                  <a:pt x="0" y="97405"/>
                </a:lnTo>
                <a:cubicBezTo>
                  <a:pt x="0" y="43646"/>
                  <a:pt x="43646" y="0"/>
                  <a:pt x="97405" y="0"/>
                </a:cubicBezTo>
                <a:close/>
              </a:path>
            </a:pathLst>
          </a:custGeom>
          <a:solidFill>
            <a:srgbClr val="F8FAFC"/>
          </a:solidFill>
          <a:ln w="10160">
            <a:solidFill>
              <a:srgbClr val="E2E8F0"/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7557295" y="6507136"/>
            <a:ext cx="146109" cy="146109"/>
          </a:xfrm>
          <a:custGeom>
            <a:avLst/>
            <a:gdLst/>
            <a:ahLst/>
            <a:cxnLst/>
            <a:rect l="l" t="t" r="r" b="b"/>
            <a:pathLst>
              <a:path w="146109" h="146109">
                <a:moveTo>
                  <a:pt x="73055" y="0"/>
                </a:moveTo>
                <a:cubicBezTo>
                  <a:pt x="74367" y="0"/>
                  <a:pt x="75680" y="285"/>
                  <a:pt x="76879" y="828"/>
                </a:cubicBezTo>
                <a:lnTo>
                  <a:pt x="130642" y="23629"/>
                </a:lnTo>
                <a:cubicBezTo>
                  <a:pt x="136920" y="26283"/>
                  <a:pt x="141600" y="32475"/>
                  <a:pt x="141572" y="39952"/>
                </a:cubicBezTo>
                <a:cubicBezTo>
                  <a:pt x="141429" y="68260"/>
                  <a:pt x="129786" y="120055"/>
                  <a:pt x="80617" y="143598"/>
                </a:cubicBezTo>
                <a:cubicBezTo>
                  <a:pt x="75851" y="145881"/>
                  <a:pt x="70315" y="145881"/>
                  <a:pt x="65549" y="143598"/>
                </a:cubicBezTo>
                <a:cubicBezTo>
                  <a:pt x="16352" y="120055"/>
                  <a:pt x="4737" y="68260"/>
                  <a:pt x="4594" y="39952"/>
                </a:cubicBezTo>
                <a:cubicBezTo>
                  <a:pt x="4566" y="32475"/>
                  <a:pt x="9246" y="26283"/>
                  <a:pt x="15524" y="23629"/>
                </a:cubicBezTo>
                <a:lnTo>
                  <a:pt x="69259" y="828"/>
                </a:lnTo>
                <a:cubicBezTo>
                  <a:pt x="70458" y="285"/>
                  <a:pt x="71742" y="0"/>
                  <a:pt x="73055" y="0"/>
                </a:cubicBezTo>
                <a:close/>
                <a:moveTo>
                  <a:pt x="73055" y="19063"/>
                </a:moveTo>
                <a:lnTo>
                  <a:pt x="73055" y="126961"/>
                </a:lnTo>
                <a:cubicBezTo>
                  <a:pt x="112436" y="107898"/>
                  <a:pt x="123023" y="65664"/>
                  <a:pt x="123280" y="40380"/>
                </a:cubicBezTo>
                <a:lnTo>
                  <a:pt x="73055" y="19091"/>
                </a:lnTo>
                <a:lnTo>
                  <a:pt x="73055" y="19091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2" name="Text 40"/>
          <p:cNvSpPr/>
          <p:nvPr/>
        </p:nvSpPr>
        <p:spPr>
          <a:xfrm>
            <a:off x="7817045" y="6466550"/>
            <a:ext cx="901007" cy="227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Compliance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537002" y="6791237"/>
            <a:ext cx="4229049" cy="422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3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Respects platform rules; configurable data sources. No scraping violations.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54667" y="381000"/>
            <a:ext cx="2286000" cy="342900"/>
          </a:xfrm>
          <a:custGeom>
            <a:avLst/>
            <a:gdLst/>
            <a:ahLst/>
            <a:cxnLst/>
            <a:rect l="l" t="t" r="r" b="b"/>
            <a:pathLst>
              <a:path w="2286000" h="342900">
                <a:moveTo>
                  <a:pt x="171450" y="0"/>
                </a:moveTo>
                <a:lnTo>
                  <a:pt x="2114550" y="0"/>
                </a:lnTo>
                <a:cubicBezTo>
                  <a:pt x="2209176" y="0"/>
                  <a:pt x="2286000" y="76824"/>
                  <a:pt x="2286000" y="171450"/>
                </a:cubicBezTo>
                <a:lnTo>
                  <a:pt x="2286000" y="171450"/>
                </a:lnTo>
                <a:cubicBezTo>
                  <a:pt x="2286000" y="266076"/>
                  <a:pt x="2209176" y="342900"/>
                  <a:pt x="2114550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5107067" y="5238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28575"/>
                </a:lnTo>
                <a:cubicBezTo>
                  <a:pt x="57150" y="44346"/>
                  <a:pt x="44346" y="57150"/>
                  <a:pt x="285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" name="Text 2"/>
          <p:cNvSpPr/>
          <p:nvPr/>
        </p:nvSpPr>
        <p:spPr>
          <a:xfrm>
            <a:off x="5207079" y="457200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spc="53" kern="0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 Automation Menu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66700" y="8763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What Else We Automate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33375" y="14478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End-to-end e-commerce workflows — pick what you need or automate everything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810" y="1946910"/>
            <a:ext cx="3703320" cy="1779270"/>
          </a:xfrm>
          <a:custGeom>
            <a:avLst/>
            <a:gdLst/>
            <a:ahLst/>
            <a:cxnLst/>
            <a:rect l="l" t="t" r="r" b="b"/>
            <a:pathLst>
              <a:path w="3703320" h="1779270">
                <a:moveTo>
                  <a:pt x="114300" y="0"/>
                </a:moveTo>
                <a:lnTo>
                  <a:pt x="3589020" y="0"/>
                </a:lnTo>
                <a:cubicBezTo>
                  <a:pt x="3652146" y="0"/>
                  <a:pt x="3703320" y="51174"/>
                  <a:pt x="3703320" y="114300"/>
                </a:cubicBezTo>
                <a:lnTo>
                  <a:pt x="3703320" y="1664970"/>
                </a:lnTo>
                <a:cubicBezTo>
                  <a:pt x="3703320" y="1728096"/>
                  <a:pt x="3652146" y="1779270"/>
                  <a:pt x="3589020" y="1779270"/>
                </a:cubicBezTo>
                <a:lnTo>
                  <a:pt x="114300" y="1779270"/>
                </a:lnTo>
                <a:cubicBezTo>
                  <a:pt x="51174" y="1779270"/>
                  <a:pt x="0" y="1728096"/>
                  <a:pt x="0" y="166497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F8FAFC"/>
          </a:solidFill>
          <a:ln w="10160">
            <a:solidFill>
              <a:srgbClr val="E2E8F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617220" y="23050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9" name="Shape 7"/>
          <p:cNvSpPr/>
          <p:nvPr/>
        </p:nvSpPr>
        <p:spPr>
          <a:xfrm>
            <a:off x="774383" y="243840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44648" y="95250"/>
                </a:moveTo>
                <a:cubicBezTo>
                  <a:pt x="39700" y="95250"/>
                  <a:pt x="35719" y="99231"/>
                  <a:pt x="35719" y="104180"/>
                </a:cubicBezTo>
                <a:cubicBezTo>
                  <a:pt x="35719" y="109128"/>
                  <a:pt x="39700" y="113109"/>
                  <a:pt x="44648" y="113109"/>
                </a:cubicBezTo>
                <a:lnTo>
                  <a:pt x="98227" y="113109"/>
                </a:lnTo>
                <a:cubicBezTo>
                  <a:pt x="103175" y="113109"/>
                  <a:pt x="107156" y="109128"/>
                  <a:pt x="107156" y="104180"/>
                </a:cubicBezTo>
                <a:cubicBezTo>
                  <a:pt x="107156" y="99231"/>
                  <a:pt x="103175" y="95250"/>
                  <a:pt x="98227" y="95250"/>
                </a:cubicBezTo>
                <a:lnTo>
                  <a:pt x="44648" y="95250"/>
                </a:lnTo>
                <a:close/>
                <a:moveTo>
                  <a:pt x="44648" y="130969"/>
                </a:moveTo>
                <a:cubicBezTo>
                  <a:pt x="39700" y="130969"/>
                  <a:pt x="35719" y="134950"/>
                  <a:pt x="35719" y="139898"/>
                </a:cubicBezTo>
                <a:cubicBezTo>
                  <a:pt x="35719" y="144847"/>
                  <a:pt x="39700" y="148828"/>
                  <a:pt x="44648" y="148828"/>
                </a:cubicBezTo>
                <a:lnTo>
                  <a:pt x="98227" y="148828"/>
                </a:lnTo>
                <a:cubicBezTo>
                  <a:pt x="103175" y="148828"/>
                  <a:pt x="107156" y="144847"/>
                  <a:pt x="107156" y="139898"/>
                </a:cubicBezTo>
                <a:cubicBezTo>
                  <a:pt x="107156" y="134950"/>
                  <a:pt x="103175" y="130969"/>
                  <a:pt x="98227" y="130969"/>
                </a:cubicBezTo>
                <a:lnTo>
                  <a:pt x="44648" y="13096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1188720" y="2400300"/>
            <a:ext cx="2638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Product Descriptions + SEO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17220" y="2876550"/>
            <a:ext cx="33147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Auto-generate compelling copy optimized for search and conversions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45531" y="1946910"/>
            <a:ext cx="3703320" cy="1779270"/>
          </a:xfrm>
          <a:custGeom>
            <a:avLst/>
            <a:gdLst/>
            <a:ahLst/>
            <a:cxnLst/>
            <a:rect l="l" t="t" r="r" b="b"/>
            <a:pathLst>
              <a:path w="3703320" h="1779270">
                <a:moveTo>
                  <a:pt x="114300" y="0"/>
                </a:moveTo>
                <a:lnTo>
                  <a:pt x="3589020" y="0"/>
                </a:lnTo>
                <a:cubicBezTo>
                  <a:pt x="3652146" y="0"/>
                  <a:pt x="3703320" y="51174"/>
                  <a:pt x="3703320" y="114300"/>
                </a:cubicBezTo>
                <a:lnTo>
                  <a:pt x="3703320" y="1664970"/>
                </a:lnTo>
                <a:cubicBezTo>
                  <a:pt x="3703320" y="1728096"/>
                  <a:pt x="3652146" y="1779270"/>
                  <a:pt x="3589020" y="1779270"/>
                </a:cubicBezTo>
                <a:lnTo>
                  <a:pt x="114300" y="1779270"/>
                </a:lnTo>
                <a:cubicBezTo>
                  <a:pt x="51174" y="1779270"/>
                  <a:pt x="0" y="1728096"/>
                  <a:pt x="0" y="166497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F8FAFC"/>
          </a:solidFill>
          <a:ln w="10160">
            <a:solidFill>
              <a:srgbClr val="E2E8F0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4477941" y="23050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4" name="Shape 12"/>
          <p:cNvSpPr/>
          <p:nvPr/>
        </p:nvSpPr>
        <p:spPr>
          <a:xfrm>
            <a:off x="4623197" y="24384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35719"/>
                </a:lnTo>
                <a:cubicBezTo>
                  <a:pt x="166688" y="22585"/>
                  <a:pt x="156009" y="11906"/>
                  <a:pt x="142875" y="11906"/>
                </a:cubicBezTo>
                <a:lnTo>
                  <a:pt x="23812" y="11906"/>
                </a:lnTo>
                <a:close/>
                <a:moveTo>
                  <a:pt x="47625" y="41672"/>
                </a:moveTo>
                <a:cubicBezTo>
                  <a:pt x="57482" y="41672"/>
                  <a:pt x="65484" y="49674"/>
                  <a:pt x="65484" y="59531"/>
                </a:cubicBezTo>
                <a:cubicBezTo>
                  <a:pt x="65484" y="69388"/>
                  <a:pt x="57482" y="77391"/>
                  <a:pt x="47625" y="77391"/>
                </a:cubicBezTo>
                <a:cubicBezTo>
                  <a:pt x="37768" y="77391"/>
                  <a:pt x="29766" y="69388"/>
                  <a:pt x="29766" y="59531"/>
                </a:cubicBezTo>
                <a:cubicBezTo>
                  <a:pt x="29766" y="49674"/>
                  <a:pt x="37768" y="41672"/>
                  <a:pt x="47625" y="41672"/>
                </a:cubicBezTo>
                <a:close/>
                <a:moveTo>
                  <a:pt x="101203" y="83344"/>
                </a:moveTo>
                <a:cubicBezTo>
                  <a:pt x="104329" y="83344"/>
                  <a:pt x="107193" y="84981"/>
                  <a:pt x="108831" y="87623"/>
                </a:cubicBezTo>
                <a:lnTo>
                  <a:pt x="141573" y="141201"/>
                </a:lnTo>
                <a:cubicBezTo>
                  <a:pt x="143247" y="143954"/>
                  <a:pt x="143321" y="147414"/>
                  <a:pt x="141759" y="150242"/>
                </a:cubicBezTo>
                <a:cubicBezTo>
                  <a:pt x="140196" y="153070"/>
                  <a:pt x="137182" y="154781"/>
                  <a:pt x="133945" y="154781"/>
                </a:cubicBezTo>
                <a:lnTo>
                  <a:pt x="32742" y="154781"/>
                </a:lnTo>
                <a:cubicBezTo>
                  <a:pt x="29431" y="154781"/>
                  <a:pt x="26343" y="152921"/>
                  <a:pt x="24817" y="149982"/>
                </a:cubicBezTo>
                <a:cubicBezTo>
                  <a:pt x="23292" y="147042"/>
                  <a:pt x="23515" y="143470"/>
                  <a:pt x="25412" y="140754"/>
                </a:cubicBezTo>
                <a:lnTo>
                  <a:pt x="46248" y="110989"/>
                </a:lnTo>
                <a:cubicBezTo>
                  <a:pt x="47923" y="108607"/>
                  <a:pt x="50639" y="107193"/>
                  <a:pt x="53578" y="107193"/>
                </a:cubicBezTo>
                <a:cubicBezTo>
                  <a:pt x="56517" y="107193"/>
                  <a:pt x="59234" y="108607"/>
                  <a:pt x="60908" y="110989"/>
                </a:cubicBezTo>
                <a:lnTo>
                  <a:pt x="70731" y="125053"/>
                </a:lnTo>
                <a:lnTo>
                  <a:pt x="93576" y="87660"/>
                </a:lnTo>
                <a:cubicBezTo>
                  <a:pt x="95213" y="85018"/>
                  <a:pt x="98078" y="83381"/>
                  <a:pt x="101203" y="8338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5049441" y="2400300"/>
            <a:ext cx="2447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Image Cleanup + Resizing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477941" y="2876550"/>
            <a:ext cx="33147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Background removal, quality enhancement, multi-format exports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106371" y="1946910"/>
            <a:ext cx="3703320" cy="1779270"/>
          </a:xfrm>
          <a:custGeom>
            <a:avLst/>
            <a:gdLst/>
            <a:ahLst/>
            <a:cxnLst/>
            <a:rect l="l" t="t" r="r" b="b"/>
            <a:pathLst>
              <a:path w="3703320" h="1779270">
                <a:moveTo>
                  <a:pt x="114300" y="0"/>
                </a:moveTo>
                <a:lnTo>
                  <a:pt x="3589020" y="0"/>
                </a:lnTo>
                <a:cubicBezTo>
                  <a:pt x="3652146" y="0"/>
                  <a:pt x="3703320" y="51174"/>
                  <a:pt x="3703320" y="114300"/>
                </a:cubicBezTo>
                <a:lnTo>
                  <a:pt x="3703320" y="1664970"/>
                </a:lnTo>
                <a:cubicBezTo>
                  <a:pt x="3703320" y="1728096"/>
                  <a:pt x="3652146" y="1779270"/>
                  <a:pt x="3589020" y="1779270"/>
                </a:cubicBezTo>
                <a:lnTo>
                  <a:pt x="114300" y="1779270"/>
                </a:lnTo>
                <a:cubicBezTo>
                  <a:pt x="51174" y="1779270"/>
                  <a:pt x="0" y="1728096"/>
                  <a:pt x="0" y="166497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F8FAFC"/>
          </a:solidFill>
          <a:ln w="10160">
            <a:solidFill>
              <a:srgbClr val="E2E8F0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8338781" y="23050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9" name="Shape 17"/>
          <p:cNvSpPr/>
          <p:nvPr/>
        </p:nvSpPr>
        <p:spPr>
          <a:xfrm>
            <a:off x="8472131" y="24384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1599" y="7032"/>
                </a:moveTo>
                <a:cubicBezTo>
                  <a:pt x="175878" y="8930"/>
                  <a:pt x="178594" y="13171"/>
                  <a:pt x="178594" y="17859"/>
                </a:cubicBezTo>
                <a:lnTo>
                  <a:pt x="178594" y="172641"/>
                </a:lnTo>
                <a:cubicBezTo>
                  <a:pt x="178594" y="177329"/>
                  <a:pt x="175878" y="181570"/>
                  <a:pt x="171599" y="183468"/>
                </a:cubicBezTo>
                <a:cubicBezTo>
                  <a:pt x="167320" y="185365"/>
                  <a:pt x="162371" y="184658"/>
                  <a:pt x="158837" y="181570"/>
                </a:cubicBezTo>
                <a:lnTo>
                  <a:pt x="141498" y="166427"/>
                </a:lnTo>
                <a:cubicBezTo>
                  <a:pt x="125276" y="152251"/>
                  <a:pt x="104775" y="143991"/>
                  <a:pt x="83307" y="142987"/>
                </a:cubicBezTo>
                <a:lnTo>
                  <a:pt x="83307" y="178594"/>
                </a:lnTo>
                <a:cubicBezTo>
                  <a:pt x="83307" y="185179"/>
                  <a:pt x="77986" y="190500"/>
                  <a:pt x="71400" y="190500"/>
                </a:cubicBezTo>
                <a:lnTo>
                  <a:pt x="59494" y="190500"/>
                </a:lnTo>
                <a:cubicBezTo>
                  <a:pt x="52908" y="190500"/>
                  <a:pt x="47588" y="185179"/>
                  <a:pt x="47588" y="178594"/>
                </a:cubicBezTo>
                <a:lnTo>
                  <a:pt x="47588" y="142875"/>
                </a:lnTo>
                <a:cubicBezTo>
                  <a:pt x="21320" y="142875"/>
                  <a:pt x="0" y="121555"/>
                  <a:pt x="0" y="95250"/>
                </a:cubicBezTo>
                <a:cubicBezTo>
                  <a:pt x="0" y="68945"/>
                  <a:pt x="21320" y="47625"/>
                  <a:pt x="47625" y="47625"/>
                </a:cubicBezTo>
                <a:lnTo>
                  <a:pt x="79065" y="47625"/>
                </a:lnTo>
                <a:cubicBezTo>
                  <a:pt x="102059" y="47551"/>
                  <a:pt x="124234" y="39179"/>
                  <a:pt x="141536" y="24073"/>
                </a:cubicBezTo>
                <a:lnTo>
                  <a:pt x="158874" y="8930"/>
                </a:lnTo>
                <a:cubicBezTo>
                  <a:pt x="162371" y="5842"/>
                  <a:pt x="167394" y="5135"/>
                  <a:pt x="171636" y="7032"/>
                </a:cubicBezTo>
                <a:close/>
                <a:moveTo>
                  <a:pt x="83344" y="119063"/>
                </a:moveTo>
                <a:lnTo>
                  <a:pt x="83344" y="119137"/>
                </a:lnTo>
                <a:cubicBezTo>
                  <a:pt x="109500" y="120142"/>
                  <a:pt x="134615" y="129741"/>
                  <a:pt x="154781" y="146447"/>
                </a:cubicBezTo>
                <a:lnTo>
                  <a:pt x="154781" y="44016"/>
                </a:lnTo>
                <a:cubicBezTo>
                  <a:pt x="134615" y="60722"/>
                  <a:pt x="109500" y="70321"/>
                  <a:pt x="83344" y="71326"/>
                </a:cubicBezTo>
                <a:lnTo>
                  <a:pt x="83344" y="11906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8910281" y="2400300"/>
            <a:ext cx="2124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Ad Creative Variations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338781" y="2876550"/>
            <a:ext cx="33147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Generate multiple ad angles with auto-written captions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810" y="3890010"/>
            <a:ext cx="3703320" cy="1779270"/>
          </a:xfrm>
          <a:custGeom>
            <a:avLst/>
            <a:gdLst/>
            <a:ahLst/>
            <a:cxnLst/>
            <a:rect l="l" t="t" r="r" b="b"/>
            <a:pathLst>
              <a:path w="3703320" h="1779270">
                <a:moveTo>
                  <a:pt x="114300" y="0"/>
                </a:moveTo>
                <a:lnTo>
                  <a:pt x="3589020" y="0"/>
                </a:lnTo>
                <a:cubicBezTo>
                  <a:pt x="3652146" y="0"/>
                  <a:pt x="3703320" y="51174"/>
                  <a:pt x="3703320" y="114300"/>
                </a:cubicBezTo>
                <a:lnTo>
                  <a:pt x="3703320" y="1664970"/>
                </a:lnTo>
                <a:cubicBezTo>
                  <a:pt x="3703320" y="1728096"/>
                  <a:pt x="3652146" y="1779270"/>
                  <a:pt x="3589020" y="1779270"/>
                </a:cubicBezTo>
                <a:lnTo>
                  <a:pt x="114300" y="1779270"/>
                </a:lnTo>
                <a:cubicBezTo>
                  <a:pt x="51174" y="1779270"/>
                  <a:pt x="0" y="1728096"/>
                  <a:pt x="0" y="166497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F8FAFC"/>
          </a:solidFill>
          <a:ln w="10160">
            <a:solidFill>
              <a:srgbClr val="E2E8F0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617220" y="424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4" name="Shape 22"/>
          <p:cNvSpPr/>
          <p:nvPr/>
        </p:nvSpPr>
        <p:spPr>
          <a:xfrm>
            <a:off x="762476" y="43815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0"/>
                </a:moveTo>
                <a:cubicBezTo>
                  <a:pt x="76758" y="0"/>
                  <a:pt x="71438" y="5321"/>
                  <a:pt x="71438" y="11906"/>
                </a:cubicBezTo>
                <a:lnTo>
                  <a:pt x="71438" y="13097"/>
                </a:lnTo>
                <a:cubicBezTo>
                  <a:pt x="44276" y="18604"/>
                  <a:pt x="23812" y="42639"/>
                  <a:pt x="23812" y="71438"/>
                </a:cubicBezTo>
                <a:lnTo>
                  <a:pt x="23812" y="79511"/>
                </a:lnTo>
                <a:cubicBezTo>
                  <a:pt x="23812" y="97408"/>
                  <a:pt x="17711" y="114784"/>
                  <a:pt x="6548" y="128774"/>
                </a:cubicBezTo>
                <a:lnTo>
                  <a:pt x="2902" y="133313"/>
                </a:lnTo>
                <a:cubicBezTo>
                  <a:pt x="1005" y="135657"/>
                  <a:pt x="0" y="138559"/>
                  <a:pt x="0" y="141573"/>
                </a:cubicBezTo>
                <a:cubicBezTo>
                  <a:pt x="0" y="148865"/>
                  <a:pt x="5916" y="154781"/>
                  <a:pt x="13208" y="154781"/>
                </a:cubicBezTo>
                <a:lnTo>
                  <a:pt x="153442" y="154781"/>
                </a:lnTo>
                <a:cubicBezTo>
                  <a:pt x="160734" y="154781"/>
                  <a:pt x="166650" y="148865"/>
                  <a:pt x="166650" y="141573"/>
                </a:cubicBezTo>
                <a:cubicBezTo>
                  <a:pt x="166650" y="138559"/>
                  <a:pt x="165646" y="135657"/>
                  <a:pt x="163748" y="133313"/>
                </a:cubicBezTo>
                <a:lnTo>
                  <a:pt x="160102" y="128774"/>
                </a:lnTo>
                <a:cubicBezTo>
                  <a:pt x="148977" y="114784"/>
                  <a:pt x="142875" y="97408"/>
                  <a:pt x="142875" y="79511"/>
                </a:cubicBezTo>
                <a:lnTo>
                  <a:pt x="142875" y="71438"/>
                </a:lnTo>
                <a:cubicBezTo>
                  <a:pt x="142875" y="42639"/>
                  <a:pt x="122411" y="18604"/>
                  <a:pt x="95250" y="13097"/>
                </a:cubicBezTo>
                <a:lnTo>
                  <a:pt x="95250" y="11906"/>
                </a:lnTo>
                <a:cubicBezTo>
                  <a:pt x="95250" y="5321"/>
                  <a:pt x="89929" y="0"/>
                  <a:pt x="83344" y="0"/>
                </a:cubicBezTo>
                <a:close/>
                <a:moveTo>
                  <a:pt x="60275" y="172641"/>
                </a:moveTo>
                <a:cubicBezTo>
                  <a:pt x="62917" y="182910"/>
                  <a:pt x="72256" y="190500"/>
                  <a:pt x="83344" y="190500"/>
                </a:cubicBezTo>
                <a:cubicBezTo>
                  <a:pt x="94431" y="190500"/>
                  <a:pt x="103770" y="182910"/>
                  <a:pt x="106412" y="172641"/>
                </a:cubicBezTo>
                <a:lnTo>
                  <a:pt x="60275" y="17264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1188720" y="4343400"/>
            <a:ext cx="2066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Inventory/Price Alerts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17220" y="4819648"/>
            <a:ext cx="33147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monitoring with Slack/email notifications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245531" y="3890010"/>
            <a:ext cx="3703320" cy="1779270"/>
          </a:xfrm>
          <a:custGeom>
            <a:avLst/>
            <a:gdLst/>
            <a:ahLst/>
            <a:cxnLst/>
            <a:rect l="l" t="t" r="r" b="b"/>
            <a:pathLst>
              <a:path w="3703320" h="1779270">
                <a:moveTo>
                  <a:pt x="114300" y="0"/>
                </a:moveTo>
                <a:lnTo>
                  <a:pt x="3589020" y="0"/>
                </a:lnTo>
                <a:cubicBezTo>
                  <a:pt x="3652146" y="0"/>
                  <a:pt x="3703320" y="51174"/>
                  <a:pt x="3703320" y="114300"/>
                </a:cubicBezTo>
                <a:lnTo>
                  <a:pt x="3703320" y="1664970"/>
                </a:lnTo>
                <a:cubicBezTo>
                  <a:pt x="3703320" y="1728096"/>
                  <a:pt x="3652146" y="1779270"/>
                  <a:pt x="3589020" y="1779270"/>
                </a:cubicBezTo>
                <a:lnTo>
                  <a:pt x="114300" y="1779270"/>
                </a:lnTo>
                <a:cubicBezTo>
                  <a:pt x="51174" y="1779270"/>
                  <a:pt x="0" y="1728096"/>
                  <a:pt x="0" y="166497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F8FAFC"/>
          </a:solidFill>
          <a:ln w="10160">
            <a:solidFill>
              <a:srgbClr val="E2E8F0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4477941" y="424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9" name="Shape 27"/>
          <p:cNvSpPr/>
          <p:nvPr/>
        </p:nvSpPr>
        <p:spPr>
          <a:xfrm>
            <a:off x="4599384" y="43815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0" name="Text 28"/>
          <p:cNvSpPr/>
          <p:nvPr/>
        </p:nvSpPr>
        <p:spPr>
          <a:xfrm>
            <a:off x="5049441" y="4343400"/>
            <a:ext cx="2562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Review → FAQ Automation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477941" y="4819648"/>
            <a:ext cx="33147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Summarize reviews into PDP FAQs that boost conversions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106371" y="3890010"/>
            <a:ext cx="3703320" cy="1779270"/>
          </a:xfrm>
          <a:custGeom>
            <a:avLst/>
            <a:gdLst/>
            <a:ahLst/>
            <a:cxnLst/>
            <a:rect l="l" t="t" r="r" b="b"/>
            <a:pathLst>
              <a:path w="3703320" h="1779270">
                <a:moveTo>
                  <a:pt x="114300" y="0"/>
                </a:moveTo>
                <a:lnTo>
                  <a:pt x="3589020" y="0"/>
                </a:lnTo>
                <a:cubicBezTo>
                  <a:pt x="3652146" y="0"/>
                  <a:pt x="3703320" y="51174"/>
                  <a:pt x="3703320" y="114300"/>
                </a:cubicBezTo>
                <a:lnTo>
                  <a:pt x="3703320" y="1664970"/>
                </a:lnTo>
                <a:cubicBezTo>
                  <a:pt x="3703320" y="1728096"/>
                  <a:pt x="3652146" y="1779270"/>
                  <a:pt x="3589020" y="1779270"/>
                </a:cubicBezTo>
                <a:lnTo>
                  <a:pt x="114300" y="1779270"/>
                </a:lnTo>
                <a:cubicBezTo>
                  <a:pt x="51174" y="1779270"/>
                  <a:pt x="0" y="1728096"/>
                  <a:pt x="0" y="166497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F8FAFC"/>
          </a:solidFill>
          <a:ln w="10160">
            <a:solidFill>
              <a:srgbClr val="E2E8F0"/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8338781" y="424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4" name="Shape 32"/>
          <p:cNvSpPr/>
          <p:nvPr/>
        </p:nvSpPr>
        <p:spPr>
          <a:xfrm>
            <a:off x="8448318" y="438150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8930" y="-5953"/>
                </a:moveTo>
                <a:cubicBezTo>
                  <a:pt x="3981" y="-5953"/>
                  <a:pt x="0" y="-1972"/>
                  <a:pt x="0" y="2977"/>
                </a:cubicBezTo>
                <a:cubicBezTo>
                  <a:pt x="0" y="7925"/>
                  <a:pt x="3981" y="11906"/>
                  <a:pt x="8930" y="11906"/>
                </a:cubicBezTo>
                <a:lnTo>
                  <a:pt x="25784" y="11906"/>
                </a:lnTo>
                <a:cubicBezTo>
                  <a:pt x="27236" y="11906"/>
                  <a:pt x="28463" y="12948"/>
                  <a:pt x="28724" y="14362"/>
                </a:cubicBezTo>
                <a:lnTo>
                  <a:pt x="48109" y="120886"/>
                </a:lnTo>
                <a:cubicBezTo>
                  <a:pt x="50416" y="133610"/>
                  <a:pt x="61503" y="142875"/>
                  <a:pt x="74451" y="142875"/>
                </a:cubicBezTo>
                <a:lnTo>
                  <a:pt x="169664" y="142875"/>
                </a:lnTo>
                <a:cubicBezTo>
                  <a:pt x="174613" y="142875"/>
                  <a:pt x="178594" y="138894"/>
                  <a:pt x="178594" y="133945"/>
                </a:cubicBezTo>
                <a:cubicBezTo>
                  <a:pt x="178594" y="128997"/>
                  <a:pt x="174613" y="125016"/>
                  <a:pt x="169664" y="125016"/>
                </a:cubicBezTo>
                <a:lnTo>
                  <a:pt x="74451" y="125016"/>
                </a:lnTo>
                <a:cubicBezTo>
                  <a:pt x="70135" y="125016"/>
                  <a:pt x="66452" y="121927"/>
                  <a:pt x="65670" y="117686"/>
                </a:cubicBezTo>
                <a:lnTo>
                  <a:pt x="63773" y="107156"/>
                </a:lnTo>
                <a:lnTo>
                  <a:pt x="176733" y="107156"/>
                </a:lnTo>
                <a:cubicBezTo>
                  <a:pt x="188193" y="107156"/>
                  <a:pt x="198016" y="99008"/>
                  <a:pt x="200137" y="87734"/>
                </a:cubicBezTo>
                <a:lnTo>
                  <a:pt x="211671" y="26008"/>
                </a:lnTo>
                <a:cubicBezTo>
                  <a:pt x="213047" y="18678"/>
                  <a:pt x="207429" y="11906"/>
                  <a:pt x="199951" y="11906"/>
                </a:cubicBezTo>
                <a:lnTo>
                  <a:pt x="46397" y="11906"/>
                </a:lnTo>
                <a:lnTo>
                  <a:pt x="46248" y="11162"/>
                </a:lnTo>
                <a:cubicBezTo>
                  <a:pt x="44462" y="1265"/>
                  <a:pt x="35830" y="-5953"/>
                  <a:pt x="25747" y="-5953"/>
                </a:cubicBezTo>
                <a:lnTo>
                  <a:pt x="8930" y="-5953"/>
                </a:lnTo>
                <a:close/>
                <a:moveTo>
                  <a:pt x="77391" y="190500"/>
                </a:moveTo>
                <a:cubicBezTo>
                  <a:pt x="87247" y="190500"/>
                  <a:pt x="95250" y="182497"/>
                  <a:pt x="95250" y="172641"/>
                </a:cubicBezTo>
                <a:cubicBezTo>
                  <a:pt x="95250" y="162784"/>
                  <a:pt x="87247" y="154781"/>
                  <a:pt x="77391" y="154781"/>
                </a:cubicBezTo>
                <a:cubicBezTo>
                  <a:pt x="67534" y="154781"/>
                  <a:pt x="59531" y="162784"/>
                  <a:pt x="59531" y="172641"/>
                </a:cubicBezTo>
                <a:cubicBezTo>
                  <a:pt x="59531" y="182497"/>
                  <a:pt x="67534" y="190500"/>
                  <a:pt x="77391" y="190500"/>
                </a:cubicBezTo>
                <a:close/>
                <a:moveTo>
                  <a:pt x="160734" y="190500"/>
                </a:moveTo>
                <a:cubicBezTo>
                  <a:pt x="170591" y="190500"/>
                  <a:pt x="178594" y="182497"/>
                  <a:pt x="178594" y="172641"/>
                </a:cubicBezTo>
                <a:cubicBezTo>
                  <a:pt x="178594" y="162784"/>
                  <a:pt x="170591" y="154781"/>
                  <a:pt x="160734" y="154781"/>
                </a:cubicBezTo>
                <a:cubicBezTo>
                  <a:pt x="150878" y="154781"/>
                  <a:pt x="142875" y="162784"/>
                  <a:pt x="142875" y="172641"/>
                </a:cubicBezTo>
                <a:cubicBezTo>
                  <a:pt x="142875" y="182497"/>
                  <a:pt x="150878" y="190500"/>
                  <a:pt x="160734" y="1905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5" name="Text 33"/>
          <p:cNvSpPr/>
          <p:nvPr/>
        </p:nvSpPr>
        <p:spPr>
          <a:xfrm>
            <a:off x="8910281" y="4343400"/>
            <a:ext cx="1981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Cart Recovery Flows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338781" y="4819648"/>
            <a:ext cx="33147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Abandoned cart + post-purchase follow-up sequences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81000" y="5829298"/>
            <a:ext cx="11430000" cy="647700"/>
          </a:xfrm>
          <a:custGeom>
            <a:avLst/>
            <a:gdLst/>
            <a:ahLst/>
            <a:cxnLst/>
            <a:rect l="l" t="t" r="r" b="b"/>
            <a:pathLst>
              <a:path w="11430000" h="647700">
                <a:moveTo>
                  <a:pt x="114300" y="0"/>
                </a:moveTo>
                <a:lnTo>
                  <a:pt x="11315700" y="0"/>
                </a:lnTo>
                <a:cubicBezTo>
                  <a:pt x="11378826" y="0"/>
                  <a:pt x="11430000" y="51174"/>
                  <a:pt x="11430000" y="114300"/>
                </a:cubicBezTo>
                <a:lnTo>
                  <a:pt x="11430000" y="533400"/>
                </a:lnTo>
                <a:cubicBezTo>
                  <a:pt x="11430000" y="596526"/>
                  <a:pt x="11378826" y="647700"/>
                  <a:pt x="11315700" y="647700"/>
                </a:cubicBezTo>
                <a:lnTo>
                  <a:pt x="114300" y="647700"/>
                </a:lnTo>
                <a:cubicBezTo>
                  <a:pt x="51216" y="647700"/>
                  <a:pt x="0" y="596484"/>
                  <a:pt x="0" y="5334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B1220"/>
          </a:solidFill>
          <a:ln/>
        </p:spPr>
      </p:sp>
      <p:sp>
        <p:nvSpPr>
          <p:cNvPr id="38" name="Text 36"/>
          <p:cNvSpPr/>
          <p:nvPr/>
        </p:nvSpPr>
        <p:spPr>
          <a:xfrm>
            <a:off x="571500" y="6019798"/>
            <a:ext cx="2171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Works with all your tools: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3716536" y="6038848"/>
            <a:ext cx="581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Shopify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377333" y="6038848"/>
            <a:ext cx="133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583192" y="6038848"/>
            <a:ext cx="1133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WooCommerce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794177" y="6038848"/>
            <a:ext cx="133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000036" y="6038848"/>
            <a:ext cx="571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Klaviyo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643807" y="6038848"/>
            <a:ext cx="133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849666" y="6038848"/>
            <a:ext cx="723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Meta Ads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645837" y="6038848"/>
            <a:ext cx="133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851696" y="6038848"/>
            <a:ext cx="108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 Sheets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012436" y="6038848"/>
            <a:ext cx="133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218295" y="6038848"/>
            <a:ext cx="590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Airtable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887427" y="6038848"/>
            <a:ext cx="133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0093285" y="6038848"/>
            <a:ext cx="923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Zapier/Make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92696" y="6038848"/>
            <a:ext cx="133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298556" y="6038848"/>
            <a:ext cx="400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blog.skyvia.com/42f81ff3b3a20c8862b9b961c5dc3b11b2c4c9a5.png">    </p:cNvPr>
          <p:cNvPicPr>
            <a:picLocks noChangeAspect="1"/>
          </p:cNvPicPr>
          <p:nvPr/>
        </p:nvPicPr>
        <p:blipFill>
          <a:blip r:embed="rId1">
            <a:alphaModFix amt="5000"/>
          </a:blip>
          <a:srcRect l="2141" r="2141" t="0" b="0"/>
          <a:stretch/>
        </p:blipFill>
        <p:spPr>
          <a:xfrm>
            <a:off x="0" y="0"/>
            <a:ext cx="12192000" cy="6912892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912892"/>
          </a:xfrm>
          <a:custGeom>
            <a:avLst/>
            <a:gdLst/>
            <a:ahLst/>
            <a:cxnLst/>
            <a:rect l="l" t="t" r="r" b="b"/>
            <a:pathLst>
              <a:path w="12192000" h="6912892">
                <a:moveTo>
                  <a:pt x="0" y="0"/>
                </a:moveTo>
                <a:lnTo>
                  <a:pt x="12192000" y="0"/>
                </a:lnTo>
                <a:lnTo>
                  <a:pt x="12192000" y="6912892"/>
                </a:lnTo>
                <a:lnTo>
                  <a:pt x="0" y="69128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4428" y="377754"/>
            <a:ext cx="11663145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569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Get Your First Automation </a:t>
            </a:r>
            <a:pPr algn="ctr">
              <a:lnSpc>
                <a:spcPct val="80000"/>
              </a:lnSpc>
            </a:pPr>
            <a:r>
              <a:rPr lang="en-US" sz="3569" b="1" dirty="0">
                <a:solidFill>
                  <a:srgbClr val="22C5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Live in 7 Days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30534" y="944384"/>
            <a:ext cx="11530931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87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Start with one workflow, scale up anytime — no long-term contracts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5309" y="1443019"/>
            <a:ext cx="3641545" cy="4047631"/>
          </a:xfrm>
          <a:custGeom>
            <a:avLst/>
            <a:gdLst/>
            <a:ahLst/>
            <a:cxnLst/>
            <a:rect l="l" t="t" r="r" b="b"/>
            <a:pathLst>
              <a:path w="3641545" h="4047631">
                <a:moveTo>
                  <a:pt x="151088" y="0"/>
                </a:moveTo>
                <a:lnTo>
                  <a:pt x="3490458" y="0"/>
                </a:lnTo>
                <a:cubicBezTo>
                  <a:pt x="3573901" y="0"/>
                  <a:pt x="3641545" y="67644"/>
                  <a:pt x="3641545" y="151088"/>
                </a:cubicBezTo>
                <a:lnTo>
                  <a:pt x="3641545" y="3896543"/>
                </a:lnTo>
                <a:cubicBezTo>
                  <a:pt x="3641545" y="3979986"/>
                  <a:pt x="3573901" y="4047631"/>
                  <a:pt x="3490458" y="4047631"/>
                </a:cubicBezTo>
                <a:lnTo>
                  <a:pt x="151088" y="4047631"/>
                </a:lnTo>
                <a:cubicBezTo>
                  <a:pt x="67644" y="4047631"/>
                  <a:pt x="0" y="3979986"/>
                  <a:pt x="0" y="3896543"/>
                </a:cubicBezTo>
                <a:lnTo>
                  <a:pt x="0" y="151088"/>
                </a:lnTo>
                <a:cubicBezTo>
                  <a:pt x="0" y="67700"/>
                  <a:pt x="67700" y="0"/>
                  <a:pt x="151088" y="0"/>
                </a:cubicBezTo>
                <a:close/>
              </a:path>
            </a:pathLst>
          </a:custGeom>
          <a:solidFill>
            <a:srgbClr val="F8FAFC"/>
          </a:solidFill>
          <a:ln w="20320">
            <a:solidFill>
              <a:srgbClr val="E2E8F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62853" y="1677227"/>
            <a:ext cx="3286457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85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Starter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427437" y="2024644"/>
            <a:ext cx="1235136" cy="5061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569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$299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548775" y="2281518"/>
            <a:ext cx="368428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9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/mo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81741" y="2659272"/>
            <a:ext cx="324868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Perfect for getting started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47848" y="3074801"/>
            <a:ext cx="132214" cy="151101"/>
          </a:xfrm>
          <a:custGeom>
            <a:avLst/>
            <a:gdLst/>
            <a:ahLst/>
            <a:cxnLst/>
            <a:rect l="l" t="t" r="r" b="b"/>
            <a:pathLst>
              <a:path w="132214" h="151101">
                <a:moveTo>
                  <a:pt x="128318" y="20688"/>
                </a:moveTo>
                <a:cubicBezTo>
                  <a:pt x="132538" y="23757"/>
                  <a:pt x="133483" y="29660"/>
                  <a:pt x="130414" y="33880"/>
                </a:cubicBezTo>
                <a:lnTo>
                  <a:pt x="54863" y="137762"/>
                </a:lnTo>
                <a:cubicBezTo>
                  <a:pt x="53240" y="140005"/>
                  <a:pt x="50731" y="141392"/>
                  <a:pt x="47957" y="141628"/>
                </a:cubicBezTo>
                <a:cubicBezTo>
                  <a:pt x="45183" y="141864"/>
                  <a:pt x="42497" y="140831"/>
                  <a:pt x="40549" y="138884"/>
                </a:cubicBezTo>
                <a:lnTo>
                  <a:pt x="2774" y="101108"/>
                </a:lnTo>
                <a:cubicBezTo>
                  <a:pt x="-915" y="97419"/>
                  <a:pt x="-915" y="91428"/>
                  <a:pt x="2774" y="87739"/>
                </a:cubicBezTo>
                <a:cubicBezTo>
                  <a:pt x="6463" y="84050"/>
                  <a:pt x="12454" y="84050"/>
                  <a:pt x="16143" y="87739"/>
                </a:cubicBezTo>
                <a:lnTo>
                  <a:pt x="46098" y="117694"/>
                </a:lnTo>
                <a:lnTo>
                  <a:pt x="115156" y="22754"/>
                </a:lnTo>
                <a:cubicBezTo>
                  <a:pt x="118225" y="18534"/>
                  <a:pt x="124127" y="17589"/>
                  <a:pt x="128348" y="20658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2" name="Text 9"/>
          <p:cNvSpPr/>
          <p:nvPr/>
        </p:nvSpPr>
        <p:spPr>
          <a:xfrm>
            <a:off x="921719" y="3037025"/>
            <a:ext cx="157712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 automation workflow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47848" y="3414779"/>
            <a:ext cx="132214" cy="151101"/>
          </a:xfrm>
          <a:custGeom>
            <a:avLst/>
            <a:gdLst/>
            <a:ahLst/>
            <a:cxnLst/>
            <a:rect l="l" t="t" r="r" b="b"/>
            <a:pathLst>
              <a:path w="132214" h="151101">
                <a:moveTo>
                  <a:pt x="128318" y="20688"/>
                </a:moveTo>
                <a:cubicBezTo>
                  <a:pt x="132538" y="23757"/>
                  <a:pt x="133483" y="29660"/>
                  <a:pt x="130414" y="33880"/>
                </a:cubicBezTo>
                <a:lnTo>
                  <a:pt x="54863" y="137762"/>
                </a:lnTo>
                <a:cubicBezTo>
                  <a:pt x="53240" y="140005"/>
                  <a:pt x="50731" y="141392"/>
                  <a:pt x="47957" y="141628"/>
                </a:cubicBezTo>
                <a:cubicBezTo>
                  <a:pt x="45183" y="141864"/>
                  <a:pt x="42497" y="140831"/>
                  <a:pt x="40549" y="138884"/>
                </a:cubicBezTo>
                <a:lnTo>
                  <a:pt x="2774" y="101108"/>
                </a:lnTo>
                <a:cubicBezTo>
                  <a:pt x="-915" y="97419"/>
                  <a:pt x="-915" y="91428"/>
                  <a:pt x="2774" y="87739"/>
                </a:cubicBezTo>
                <a:cubicBezTo>
                  <a:pt x="6463" y="84050"/>
                  <a:pt x="12454" y="84050"/>
                  <a:pt x="16143" y="87739"/>
                </a:cubicBezTo>
                <a:lnTo>
                  <a:pt x="46098" y="117694"/>
                </a:lnTo>
                <a:lnTo>
                  <a:pt x="115156" y="22754"/>
                </a:lnTo>
                <a:cubicBezTo>
                  <a:pt x="118225" y="18534"/>
                  <a:pt x="124127" y="17589"/>
                  <a:pt x="128348" y="20658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4" name="Text 11"/>
          <p:cNvSpPr/>
          <p:nvPr/>
        </p:nvSpPr>
        <p:spPr>
          <a:xfrm>
            <a:off x="921719" y="3377004"/>
            <a:ext cx="1567678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 platform integrations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47848" y="3754757"/>
            <a:ext cx="132214" cy="151101"/>
          </a:xfrm>
          <a:custGeom>
            <a:avLst/>
            <a:gdLst/>
            <a:ahLst/>
            <a:cxnLst/>
            <a:rect l="l" t="t" r="r" b="b"/>
            <a:pathLst>
              <a:path w="132214" h="151101">
                <a:moveTo>
                  <a:pt x="128318" y="20688"/>
                </a:moveTo>
                <a:cubicBezTo>
                  <a:pt x="132538" y="23757"/>
                  <a:pt x="133483" y="29660"/>
                  <a:pt x="130414" y="33880"/>
                </a:cubicBezTo>
                <a:lnTo>
                  <a:pt x="54863" y="137762"/>
                </a:lnTo>
                <a:cubicBezTo>
                  <a:pt x="53240" y="140005"/>
                  <a:pt x="50731" y="141392"/>
                  <a:pt x="47957" y="141628"/>
                </a:cubicBezTo>
                <a:cubicBezTo>
                  <a:pt x="45183" y="141864"/>
                  <a:pt x="42497" y="140831"/>
                  <a:pt x="40549" y="138884"/>
                </a:cubicBezTo>
                <a:lnTo>
                  <a:pt x="2774" y="101108"/>
                </a:lnTo>
                <a:cubicBezTo>
                  <a:pt x="-915" y="97419"/>
                  <a:pt x="-915" y="91428"/>
                  <a:pt x="2774" y="87739"/>
                </a:cubicBezTo>
                <a:cubicBezTo>
                  <a:pt x="6463" y="84050"/>
                  <a:pt x="12454" y="84050"/>
                  <a:pt x="16143" y="87739"/>
                </a:cubicBezTo>
                <a:lnTo>
                  <a:pt x="46098" y="117694"/>
                </a:lnTo>
                <a:lnTo>
                  <a:pt x="115156" y="22754"/>
                </a:lnTo>
                <a:cubicBezTo>
                  <a:pt x="118225" y="18534"/>
                  <a:pt x="124127" y="17589"/>
                  <a:pt x="128348" y="20658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6" name="Text 13"/>
          <p:cNvSpPr/>
          <p:nvPr/>
        </p:nvSpPr>
        <p:spPr>
          <a:xfrm>
            <a:off x="921719" y="3716982"/>
            <a:ext cx="1161593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 to 500 SKUs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47848" y="4094736"/>
            <a:ext cx="132214" cy="151101"/>
          </a:xfrm>
          <a:custGeom>
            <a:avLst/>
            <a:gdLst/>
            <a:ahLst/>
            <a:cxnLst/>
            <a:rect l="l" t="t" r="r" b="b"/>
            <a:pathLst>
              <a:path w="132214" h="151101">
                <a:moveTo>
                  <a:pt x="128318" y="20688"/>
                </a:moveTo>
                <a:cubicBezTo>
                  <a:pt x="132538" y="23757"/>
                  <a:pt x="133483" y="29660"/>
                  <a:pt x="130414" y="33880"/>
                </a:cubicBezTo>
                <a:lnTo>
                  <a:pt x="54863" y="137762"/>
                </a:lnTo>
                <a:cubicBezTo>
                  <a:pt x="53240" y="140005"/>
                  <a:pt x="50731" y="141392"/>
                  <a:pt x="47957" y="141628"/>
                </a:cubicBezTo>
                <a:cubicBezTo>
                  <a:pt x="45183" y="141864"/>
                  <a:pt x="42497" y="140831"/>
                  <a:pt x="40549" y="138884"/>
                </a:cubicBezTo>
                <a:lnTo>
                  <a:pt x="2774" y="101108"/>
                </a:lnTo>
                <a:cubicBezTo>
                  <a:pt x="-915" y="97419"/>
                  <a:pt x="-915" y="91428"/>
                  <a:pt x="2774" y="87739"/>
                </a:cubicBezTo>
                <a:cubicBezTo>
                  <a:pt x="6463" y="84050"/>
                  <a:pt x="12454" y="84050"/>
                  <a:pt x="16143" y="87739"/>
                </a:cubicBezTo>
                <a:lnTo>
                  <a:pt x="46098" y="117694"/>
                </a:lnTo>
                <a:lnTo>
                  <a:pt x="115156" y="22754"/>
                </a:lnTo>
                <a:cubicBezTo>
                  <a:pt x="118225" y="18534"/>
                  <a:pt x="124127" y="17589"/>
                  <a:pt x="128348" y="20658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8" name="Text 15"/>
          <p:cNvSpPr/>
          <p:nvPr/>
        </p:nvSpPr>
        <p:spPr>
          <a:xfrm>
            <a:off x="921719" y="4056960"/>
            <a:ext cx="1001047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Email support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27071" y="4782247"/>
            <a:ext cx="3159910" cy="468415"/>
          </a:xfrm>
          <a:custGeom>
            <a:avLst/>
            <a:gdLst/>
            <a:ahLst/>
            <a:cxnLst/>
            <a:rect l="l" t="t" r="r" b="b"/>
            <a:pathLst>
              <a:path w="3159910" h="468415">
                <a:moveTo>
                  <a:pt x="113328" y="0"/>
                </a:moveTo>
                <a:lnTo>
                  <a:pt x="3046581" y="0"/>
                </a:lnTo>
                <a:cubicBezTo>
                  <a:pt x="3109171" y="0"/>
                  <a:pt x="3159910" y="50739"/>
                  <a:pt x="3159910" y="113328"/>
                </a:cubicBezTo>
                <a:lnTo>
                  <a:pt x="3159910" y="355086"/>
                </a:lnTo>
                <a:cubicBezTo>
                  <a:pt x="3159910" y="417676"/>
                  <a:pt x="3109171" y="468415"/>
                  <a:pt x="3046581" y="468415"/>
                </a:cubicBezTo>
                <a:lnTo>
                  <a:pt x="113328" y="468415"/>
                </a:lnTo>
                <a:cubicBezTo>
                  <a:pt x="50739" y="468415"/>
                  <a:pt x="0" y="417676"/>
                  <a:pt x="0" y="355086"/>
                </a:cubicBezTo>
                <a:lnTo>
                  <a:pt x="0" y="113328"/>
                </a:lnTo>
                <a:cubicBezTo>
                  <a:pt x="0" y="50781"/>
                  <a:pt x="50781" y="0"/>
                  <a:pt x="11332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0B1220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581741" y="4774692"/>
            <a:ext cx="3220350" cy="453304"/>
          </a:xfrm>
          <a:prstGeom prst="rect">
            <a:avLst/>
          </a:prstGeom>
          <a:noFill/>
          <a:ln/>
        </p:spPr>
        <p:txBody>
          <a:bodyPr wrap="square" lIns="0" tIns="113326" rIns="0" bIns="113326" rtlCol="0" anchor="ctr"/>
          <a:lstStyle/>
          <a:p>
            <a:pPr algn="ctr">
              <a:lnSpc>
                <a:spcPct val="130000"/>
              </a:lnSpc>
            </a:pPr>
            <a:r>
              <a:rPr lang="en-US" sz="1190" b="1" dirty="0">
                <a:solidFill>
                  <a:srgbClr val="0B122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 Started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271922" y="1443019"/>
            <a:ext cx="3641545" cy="4047631"/>
          </a:xfrm>
          <a:custGeom>
            <a:avLst/>
            <a:gdLst/>
            <a:ahLst/>
            <a:cxnLst/>
            <a:rect l="l" t="t" r="r" b="b"/>
            <a:pathLst>
              <a:path w="3641545" h="4047631">
                <a:moveTo>
                  <a:pt x="151088" y="0"/>
                </a:moveTo>
                <a:lnTo>
                  <a:pt x="3490458" y="0"/>
                </a:lnTo>
                <a:cubicBezTo>
                  <a:pt x="3573901" y="0"/>
                  <a:pt x="3641545" y="67644"/>
                  <a:pt x="3641545" y="151088"/>
                </a:cubicBezTo>
                <a:lnTo>
                  <a:pt x="3641545" y="3896543"/>
                </a:lnTo>
                <a:cubicBezTo>
                  <a:pt x="3641545" y="3979986"/>
                  <a:pt x="3573901" y="4047631"/>
                  <a:pt x="3490458" y="4047631"/>
                </a:cubicBezTo>
                <a:lnTo>
                  <a:pt x="151088" y="4047631"/>
                </a:lnTo>
                <a:cubicBezTo>
                  <a:pt x="67644" y="4047631"/>
                  <a:pt x="0" y="3979986"/>
                  <a:pt x="0" y="3896543"/>
                </a:cubicBezTo>
                <a:lnTo>
                  <a:pt x="0" y="151088"/>
                </a:lnTo>
                <a:cubicBezTo>
                  <a:pt x="0" y="67700"/>
                  <a:pt x="67700" y="0"/>
                  <a:pt x="151088" y="0"/>
                </a:cubicBezTo>
                <a:close/>
              </a:path>
            </a:pathLst>
          </a:custGeom>
          <a:solidFill>
            <a:srgbClr val="F0FDF4"/>
          </a:solidFill>
          <a:ln w="20320">
            <a:solidFill>
              <a:srgbClr val="22C55E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5295457" y="1299474"/>
            <a:ext cx="1596009" cy="339978"/>
          </a:xfrm>
          <a:custGeom>
            <a:avLst/>
            <a:gdLst/>
            <a:ahLst/>
            <a:cxnLst/>
            <a:rect l="l" t="t" r="r" b="b"/>
            <a:pathLst>
              <a:path w="1596009" h="339978">
                <a:moveTo>
                  <a:pt x="169989" y="0"/>
                </a:moveTo>
                <a:lnTo>
                  <a:pt x="1426020" y="0"/>
                </a:lnTo>
                <a:cubicBezTo>
                  <a:pt x="1519903" y="0"/>
                  <a:pt x="1596009" y="76107"/>
                  <a:pt x="1596009" y="169989"/>
                </a:cubicBezTo>
                <a:lnTo>
                  <a:pt x="1596009" y="169989"/>
                </a:lnTo>
                <a:cubicBezTo>
                  <a:pt x="1596009" y="263872"/>
                  <a:pt x="1519903" y="339978"/>
                  <a:pt x="1426020" y="339978"/>
                </a:cubicBezTo>
                <a:lnTo>
                  <a:pt x="169989" y="339978"/>
                </a:lnTo>
                <a:cubicBezTo>
                  <a:pt x="76107" y="339978"/>
                  <a:pt x="0" y="263872"/>
                  <a:pt x="0" y="169989"/>
                </a:cubicBezTo>
                <a:lnTo>
                  <a:pt x="0" y="169989"/>
                </a:lnTo>
                <a:cubicBezTo>
                  <a:pt x="0" y="76107"/>
                  <a:pt x="76107" y="0"/>
                  <a:pt x="169989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3" name="Text 20"/>
          <p:cNvSpPr/>
          <p:nvPr/>
        </p:nvSpPr>
        <p:spPr>
          <a:xfrm>
            <a:off x="5522110" y="1375024"/>
            <a:ext cx="1208812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b="1" spc="52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Most Popular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449466" y="1677227"/>
            <a:ext cx="3286457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85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Growth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5314050" y="2024644"/>
            <a:ext cx="1235136" cy="5061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569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$799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435388" y="2281518"/>
            <a:ext cx="368428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9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/mo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4468354" y="2659272"/>
            <a:ext cx="324868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 automation suite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4534461" y="3074801"/>
            <a:ext cx="132214" cy="151101"/>
          </a:xfrm>
          <a:custGeom>
            <a:avLst/>
            <a:gdLst/>
            <a:ahLst/>
            <a:cxnLst/>
            <a:rect l="l" t="t" r="r" b="b"/>
            <a:pathLst>
              <a:path w="132214" h="151101">
                <a:moveTo>
                  <a:pt x="128318" y="20688"/>
                </a:moveTo>
                <a:cubicBezTo>
                  <a:pt x="132538" y="23757"/>
                  <a:pt x="133483" y="29660"/>
                  <a:pt x="130414" y="33880"/>
                </a:cubicBezTo>
                <a:lnTo>
                  <a:pt x="54863" y="137762"/>
                </a:lnTo>
                <a:cubicBezTo>
                  <a:pt x="53240" y="140005"/>
                  <a:pt x="50731" y="141392"/>
                  <a:pt x="47957" y="141628"/>
                </a:cubicBezTo>
                <a:cubicBezTo>
                  <a:pt x="45183" y="141864"/>
                  <a:pt x="42497" y="140831"/>
                  <a:pt x="40549" y="138884"/>
                </a:cubicBezTo>
                <a:lnTo>
                  <a:pt x="2774" y="101108"/>
                </a:lnTo>
                <a:cubicBezTo>
                  <a:pt x="-915" y="97419"/>
                  <a:pt x="-915" y="91428"/>
                  <a:pt x="2774" y="87739"/>
                </a:cubicBezTo>
                <a:cubicBezTo>
                  <a:pt x="6463" y="84050"/>
                  <a:pt x="12454" y="84050"/>
                  <a:pt x="16143" y="87739"/>
                </a:cubicBezTo>
                <a:lnTo>
                  <a:pt x="46098" y="117694"/>
                </a:lnTo>
                <a:lnTo>
                  <a:pt x="115156" y="22754"/>
                </a:lnTo>
                <a:cubicBezTo>
                  <a:pt x="118225" y="18534"/>
                  <a:pt x="124127" y="17589"/>
                  <a:pt x="128348" y="20658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9" name="Text 26"/>
          <p:cNvSpPr/>
          <p:nvPr/>
        </p:nvSpPr>
        <p:spPr>
          <a:xfrm>
            <a:off x="4808332" y="3037025"/>
            <a:ext cx="1586565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Video + listing pipeline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4534461" y="3414779"/>
            <a:ext cx="132214" cy="151101"/>
          </a:xfrm>
          <a:custGeom>
            <a:avLst/>
            <a:gdLst/>
            <a:ahLst/>
            <a:cxnLst/>
            <a:rect l="l" t="t" r="r" b="b"/>
            <a:pathLst>
              <a:path w="132214" h="151101">
                <a:moveTo>
                  <a:pt x="128318" y="20688"/>
                </a:moveTo>
                <a:cubicBezTo>
                  <a:pt x="132538" y="23757"/>
                  <a:pt x="133483" y="29660"/>
                  <a:pt x="130414" y="33880"/>
                </a:cubicBezTo>
                <a:lnTo>
                  <a:pt x="54863" y="137762"/>
                </a:lnTo>
                <a:cubicBezTo>
                  <a:pt x="53240" y="140005"/>
                  <a:pt x="50731" y="141392"/>
                  <a:pt x="47957" y="141628"/>
                </a:cubicBezTo>
                <a:cubicBezTo>
                  <a:pt x="45183" y="141864"/>
                  <a:pt x="42497" y="140831"/>
                  <a:pt x="40549" y="138884"/>
                </a:cubicBezTo>
                <a:lnTo>
                  <a:pt x="2774" y="101108"/>
                </a:lnTo>
                <a:cubicBezTo>
                  <a:pt x="-915" y="97419"/>
                  <a:pt x="-915" y="91428"/>
                  <a:pt x="2774" y="87739"/>
                </a:cubicBezTo>
                <a:cubicBezTo>
                  <a:pt x="6463" y="84050"/>
                  <a:pt x="12454" y="84050"/>
                  <a:pt x="16143" y="87739"/>
                </a:cubicBezTo>
                <a:lnTo>
                  <a:pt x="46098" y="117694"/>
                </a:lnTo>
                <a:lnTo>
                  <a:pt x="115156" y="22754"/>
                </a:lnTo>
                <a:cubicBezTo>
                  <a:pt x="118225" y="18534"/>
                  <a:pt x="124127" y="17589"/>
                  <a:pt x="128348" y="20658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1" name="Text 28"/>
          <p:cNvSpPr/>
          <p:nvPr/>
        </p:nvSpPr>
        <p:spPr>
          <a:xfrm>
            <a:off x="4808332" y="3377004"/>
            <a:ext cx="1567678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platform integrations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4534461" y="3754757"/>
            <a:ext cx="132214" cy="151101"/>
          </a:xfrm>
          <a:custGeom>
            <a:avLst/>
            <a:gdLst/>
            <a:ahLst/>
            <a:cxnLst/>
            <a:rect l="l" t="t" r="r" b="b"/>
            <a:pathLst>
              <a:path w="132214" h="151101">
                <a:moveTo>
                  <a:pt x="128318" y="20688"/>
                </a:moveTo>
                <a:cubicBezTo>
                  <a:pt x="132538" y="23757"/>
                  <a:pt x="133483" y="29660"/>
                  <a:pt x="130414" y="33880"/>
                </a:cubicBezTo>
                <a:lnTo>
                  <a:pt x="54863" y="137762"/>
                </a:lnTo>
                <a:cubicBezTo>
                  <a:pt x="53240" y="140005"/>
                  <a:pt x="50731" y="141392"/>
                  <a:pt x="47957" y="141628"/>
                </a:cubicBezTo>
                <a:cubicBezTo>
                  <a:pt x="45183" y="141864"/>
                  <a:pt x="42497" y="140831"/>
                  <a:pt x="40549" y="138884"/>
                </a:cubicBezTo>
                <a:lnTo>
                  <a:pt x="2774" y="101108"/>
                </a:lnTo>
                <a:cubicBezTo>
                  <a:pt x="-915" y="97419"/>
                  <a:pt x="-915" y="91428"/>
                  <a:pt x="2774" y="87739"/>
                </a:cubicBezTo>
                <a:cubicBezTo>
                  <a:pt x="6463" y="84050"/>
                  <a:pt x="12454" y="84050"/>
                  <a:pt x="16143" y="87739"/>
                </a:cubicBezTo>
                <a:lnTo>
                  <a:pt x="46098" y="117694"/>
                </a:lnTo>
                <a:lnTo>
                  <a:pt x="115156" y="22754"/>
                </a:lnTo>
                <a:cubicBezTo>
                  <a:pt x="118225" y="18534"/>
                  <a:pt x="124127" y="17589"/>
                  <a:pt x="128348" y="20658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3" name="Text 30"/>
          <p:cNvSpPr/>
          <p:nvPr/>
        </p:nvSpPr>
        <p:spPr>
          <a:xfrm>
            <a:off x="4808332" y="3716982"/>
            <a:ext cx="1284363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 to 5,000 SKUs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4534461" y="4094736"/>
            <a:ext cx="132214" cy="151101"/>
          </a:xfrm>
          <a:custGeom>
            <a:avLst/>
            <a:gdLst/>
            <a:ahLst/>
            <a:cxnLst/>
            <a:rect l="l" t="t" r="r" b="b"/>
            <a:pathLst>
              <a:path w="132214" h="151101">
                <a:moveTo>
                  <a:pt x="128318" y="20688"/>
                </a:moveTo>
                <a:cubicBezTo>
                  <a:pt x="132538" y="23757"/>
                  <a:pt x="133483" y="29660"/>
                  <a:pt x="130414" y="33880"/>
                </a:cubicBezTo>
                <a:lnTo>
                  <a:pt x="54863" y="137762"/>
                </a:lnTo>
                <a:cubicBezTo>
                  <a:pt x="53240" y="140005"/>
                  <a:pt x="50731" y="141392"/>
                  <a:pt x="47957" y="141628"/>
                </a:cubicBezTo>
                <a:cubicBezTo>
                  <a:pt x="45183" y="141864"/>
                  <a:pt x="42497" y="140831"/>
                  <a:pt x="40549" y="138884"/>
                </a:cubicBezTo>
                <a:lnTo>
                  <a:pt x="2774" y="101108"/>
                </a:lnTo>
                <a:cubicBezTo>
                  <a:pt x="-915" y="97419"/>
                  <a:pt x="-915" y="91428"/>
                  <a:pt x="2774" y="87739"/>
                </a:cubicBezTo>
                <a:cubicBezTo>
                  <a:pt x="6463" y="84050"/>
                  <a:pt x="12454" y="84050"/>
                  <a:pt x="16143" y="87739"/>
                </a:cubicBezTo>
                <a:lnTo>
                  <a:pt x="46098" y="117694"/>
                </a:lnTo>
                <a:lnTo>
                  <a:pt x="115156" y="22754"/>
                </a:lnTo>
                <a:cubicBezTo>
                  <a:pt x="118225" y="18534"/>
                  <a:pt x="124127" y="17589"/>
                  <a:pt x="128348" y="20658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5" name="Text 32"/>
          <p:cNvSpPr/>
          <p:nvPr/>
        </p:nvSpPr>
        <p:spPr>
          <a:xfrm>
            <a:off x="4808332" y="4056960"/>
            <a:ext cx="1435464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Analytics dashboard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4534461" y="4434714"/>
            <a:ext cx="132214" cy="151101"/>
          </a:xfrm>
          <a:custGeom>
            <a:avLst/>
            <a:gdLst/>
            <a:ahLst/>
            <a:cxnLst/>
            <a:rect l="l" t="t" r="r" b="b"/>
            <a:pathLst>
              <a:path w="132214" h="151101">
                <a:moveTo>
                  <a:pt x="128318" y="20688"/>
                </a:moveTo>
                <a:cubicBezTo>
                  <a:pt x="132538" y="23757"/>
                  <a:pt x="133483" y="29660"/>
                  <a:pt x="130414" y="33880"/>
                </a:cubicBezTo>
                <a:lnTo>
                  <a:pt x="54863" y="137762"/>
                </a:lnTo>
                <a:cubicBezTo>
                  <a:pt x="53240" y="140005"/>
                  <a:pt x="50731" y="141392"/>
                  <a:pt x="47957" y="141628"/>
                </a:cubicBezTo>
                <a:cubicBezTo>
                  <a:pt x="45183" y="141864"/>
                  <a:pt x="42497" y="140831"/>
                  <a:pt x="40549" y="138884"/>
                </a:cubicBezTo>
                <a:lnTo>
                  <a:pt x="2774" y="101108"/>
                </a:lnTo>
                <a:cubicBezTo>
                  <a:pt x="-915" y="97419"/>
                  <a:pt x="-915" y="91428"/>
                  <a:pt x="2774" y="87739"/>
                </a:cubicBezTo>
                <a:cubicBezTo>
                  <a:pt x="6463" y="84050"/>
                  <a:pt x="12454" y="84050"/>
                  <a:pt x="16143" y="87739"/>
                </a:cubicBezTo>
                <a:lnTo>
                  <a:pt x="46098" y="117694"/>
                </a:lnTo>
                <a:lnTo>
                  <a:pt x="115156" y="22754"/>
                </a:lnTo>
                <a:cubicBezTo>
                  <a:pt x="118225" y="18534"/>
                  <a:pt x="124127" y="17589"/>
                  <a:pt x="128348" y="20658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7" name="Text 34"/>
          <p:cNvSpPr/>
          <p:nvPr/>
        </p:nvSpPr>
        <p:spPr>
          <a:xfrm>
            <a:off x="4808332" y="4396938"/>
            <a:ext cx="1095486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Priority support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4506129" y="4804910"/>
            <a:ext cx="3173131" cy="453304"/>
          </a:xfrm>
          <a:custGeom>
            <a:avLst/>
            <a:gdLst/>
            <a:ahLst/>
            <a:cxnLst/>
            <a:rect l="l" t="t" r="r" b="b"/>
            <a:pathLst>
              <a:path w="3173131" h="453304">
                <a:moveTo>
                  <a:pt x="113326" y="0"/>
                </a:moveTo>
                <a:lnTo>
                  <a:pt x="3059805" y="0"/>
                </a:lnTo>
                <a:cubicBezTo>
                  <a:pt x="3122393" y="0"/>
                  <a:pt x="3173131" y="50738"/>
                  <a:pt x="3173131" y="113326"/>
                </a:cubicBezTo>
                <a:lnTo>
                  <a:pt x="3173131" y="339978"/>
                </a:lnTo>
                <a:cubicBezTo>
                  <a:pt x="3173131" y="402567"/>
                  <a:pt x="3122393" y="453304"/>
                  <a:pt x="3059805" y="453304"/>
                </a:cubicBezTo>
                <a:lnTo>
                  <a:pt x="113326" y="453304"/>
                </a:lnTo>
                <a:cubicBezTo>
                  <a:pt x="50780" y="453304"/>
                  <a:pt x="0" y="402525"/>
                  <a:pt x="0" y="339978"/>
                </a:cubicBezTo>
                <a:lnTo>
                  <a:pt x="0" y="113326"/>
                </a:lnTo>
                <a:cubicBezTo>
                  <a:pt x="0" y="50738"/>
                  <a:pt x="50738" y="0"/>
                  <a:pt x="113326" y="0"/>
                </a:cubicBezTo>
                <a:close/>
              </a:path>
            </a:pathLst>
          </a:custGeom>
          <a:solidFill>
            <a:srgbClr val="22C55E"/>
          </a:solidFill>
          <a:ln/>
          <a:effectLst>
            <a:outerShdw sx="100000" sy="100000" kx="0" ky="0" algn="bl" rotWithShape="0" blurRad="141658" dist="94438" dir="5400000">
              <a:srgbClr val="000000">
                <a:alpha val="10196"/>
              </a:srgbClr>
            </a:outerShdw>
          </a:effectLst>
        </p:spPr>
      </p:sp>
      <p:sp>
        <p:nvSpPr>
          <p:cNvPr id="39" name="Text 36"/>
          <p:cNvSpPr/>
          <p:nvPr/>
        </p:nvSpPr>
        <p:spPr>
          <a:xfrm>
            <a:off x="4468354" y="4804910"/>
            <a:ext cx="3248682" cy="453304"/>
          </a:xfrm>
          <a:prstGeom prst="rect">
            <a:avLst/>
          </a:prstGeom>
          <a:noFill/>
          <a:ln/>
        </p:spPr>
        <p:txBody>
          <a:bodyPr wrap="square" lIns="0" tIns="113326" rIns="0" bIns="113326" rtlCol="0" anchor="ctr"/>
          <a:lstStyle/>
          <a:p>
            <a:pPr algn="ctr">
              <a:lnSpc>
                <a:spcPct val="130000"/>
              </a:lnSpc>
            </a:pPr>
            <a:r>
              <a:rPr lang="en-US" sz="119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Growing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8158535" y="1443019"/>
            <a:ext cx="3641545" cy="4047631"/>
          </a:xfrm>
          <a:custGeom>
            <a:avLst/>
            <a:gdLst/>
            <a:ahLst/>
            <a:cxnLst/>
            <a:rect l="l" t="t" r="r" b="b"/>
            <a:pathLst>
              <a:path w="3641545" h="4047631">
                <a:moveTo>
                  <a:pt x="151088" y="0"/>
                </a:moveTo>
                <a:lnTo>
                  <a:pt x="3490458" y="0"/>
                </a:lnTo>
                <a:cubicBezTo>
                  <a:pt x="3573901" y="0"/>
                  <a:pt x="3641545" y="67644"/>
                  <a:pt x="3641545" y="151088"/>
                </a:cubicBezTo>
                <a:lnTo>
                  <a:pt x="3641545" y="3896543"/>
                </a:lnTo>
                <a:cubicBezTo>
                  <a:pt x="3641545" y="3979986"/>
                  <a:pt x="3573901" y="4047631"/>
                  <a:pt x="3490458" y="4047631"/>
                </a:cubicBezTo>
                <a:lnTo>
                  <a:pt x="151088" y="4047631"/>
                </a:lnTo>
                <a:cubicBezTo>
                  <a:pt x="67644" y="4047631"/>
                  <a:pt x="0" y="3979986"/>
                  <a:pt x="0" y="3896543"/>
                </a:cubicBezTo>
                <a:lnTo>
                  <a:pt x="0" y="151088"/>
                </a:lnTo>
                <a:cubicBezTo>
                  <a:pt x="0" y="67700"/>
                  <a:pt x="67700" y="0"/>
                  <a:pt x="151088" y="0"/>
                </a:cubicBezTo>
                <a:close/>
              </a:path>
            </a:pathLst>
          </a:custGeom>
          <a:solidFill>
            <a:srgbClr val="F8FAFC"/>
          </a:solidFill>
          <a:ln w="20320">
            <a:solidFill>
              <a:srgbClr val="E2E8F0"/>
            </a:solidFill>
            <a:prstDash val="solid"/>
          </a:ln>
        </p:spPr>
      </p:sp>
      <p:sp>
        <p:nvSpPr>
          <p:cNvPr id="41" name="Text 38"/>
          <p:cNvSpPr/>
          <p:nvPr/>
        </p:nvSpPr>
        <p:spPr>
          <a:xfrm>
            <a:off x="8336079" y="1677227"/>
            <a:ext cx="3286457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85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Scale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9011668" y="2024644"/>
            <a:ext cx="1613126" cy="5061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569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$1,999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10510996" y="2281518"/>
            <a:ext cx="368428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9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/mo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8354967" y="2659272"/>
            <a:ext cx="324868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Enterprise-grade solution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8421074" y="3074801"/>
            <a:ext cx="132214" cy="151101"/>
          </a:xfrm>
          <a:custGeom>
            <a:avLst/>
            <a:gdLst/>
            <a:ahLst/>
            <a:cxnLst/>
            <a:rect l="l" t="t" r="r" b="b"/>
            <a:pathLst>
              <a:path w="132214" h="151101">
                <a:moveTo>
                  <a:pt x="128318" y="20688"/>
                </a:moveTo>
                <a:cubicBezTo>
                  <a:pt x="132538" y="23757"/>
                  <a:pt x="133483" y="29660"/>
                  <a:pt x="130414" y="33880"/>
                </a:cubicBezTo>
                <a:lnTo>
                  <a:pt x="54863" y="137762"/>
                </a:lnTo>
                <a:cubicBezTo>
                  <a:pt x="53240" y="140005"/>
                  <a:pt x="50731" y="141392"/>
                  <a:pt x="47957" y="141628"/>
                </a:cubicBezTo>
                <a:cubicBezTo>
                  <a:pt x="45183" y="141864"/>
                  <a:pt x="42497" y="140831"/>
                  <a:pt x="40549" y="138884"/>
                </a:cubicBezTo>
                <a:lnTo>
                  <a:pt x="2774" y="101108"/>
                </a:lnTo>
                <a:cubicBezTo>
                  <a:pt x="-915" y="97419"/>
                  <a:pt x="-915" y="91428"/>
                  <a:pt x="2774" y="87739"/>
                </a:cubicBezTo>
                <a:cubicBezTo>
                  <a:pt x="6463" y="84050"/>
                  <a:pt x="12454" y="84050"/>
                  <a:pt x="16143" y="87739"/>
                </a:cubicBezTo>
                <a:lnTo>
                  <a:pt x="46098" y="117694"/>
                </a:lnTo>
                <a:lnTo>
                  <a:pt x="115156" y="22754"/>
                </a:lnTo>
                <a:cubicBezTo>
                  <a:pt x="118225" y="18534"/>
                  <a:pt x="124127" y="17589"/>
                  <a:pt x="128348" y="20658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6" name="Text 43"/>
          <p:cNvSpPr/>
          <p:nvPr/>
        </p:nvSpPr>
        <p:spPr>
          <a:xfrm>
            <a:off x="8694945" y="3037025"/>
            <a:ext cx="1341026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 catalog engine</a:t>
            </a: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8421074" y="3414779"/>
            <a:ext cx="132214" cy="151101"/>
          </a:xfrm>
          <a:custGeom>
            <a:avLst/>
            <a:gdLst/>
            <a:ahLst/>
            <a:cxnLst/>
            <a:rect l="l" t="t" r="r" b="b"/>
            <a:pathLst>
              <a:path w="132214" h="151101">
                <a:moveTo>
                  <a:pt x="128318" y="20688"/>
                </a:moveTo>
                <a:cubicBezTo>
                  <a:pt x="132538" y="23757"/>
                  <a:pt x="133483" y="29660"/>
                  <a:pt x="130414" y="33880"/>
                </a:cubicBezTo>
                <a:lnTo>
                  <a:pt x="54863" y="137762"/>
                </a:lnTo>
                <a:cubicBezTo>
                  <a:pt x="53240" y="140005"/>
                  <a:pt x="50731" y="141392"/>
                  <a:pt x="47957" y="141628"/>
                </a:cubicBezTo>
                <a:cubicBezTo>
                  <a:pt x="45183" y="141864"/>
                  <a:pt x="42497" y="140831"/>
                  <a:pt x="40549" y="138884"/>
                </a:cubicBezTo>
                <a:lnTo>
                  <a:pt x="2774" y="101108"/>
                </a:lnTo>
                <a:cubicBezTo>
                  <a:pt x="-915" y="97419"/>
                  <a:pt x="-915" y="91428"/>
                  <a:pt x="2774" y="87739"/>
                </a:cubicBezTo>
                <a:cubicBezTo>
                  <a:pt x="6463" y="84050"/>
                  <a:pt x="12454" y="84050"/>
                  <a:pt x="16143" y="87739"/>
                </a:cubicBezTo>
                <a:lnTo>
                  <a:pt x="46098" y="117694"/>
                </a:lnTo>
                <a:lnTo>
                  <a:pt x="115156" y="22754"/>
                </a:lnTo>
                <a:cubicBezTo>
                  <a:pt x="118225" y="18534"/>
                  <a:pt x="124127" y="17589"/>
                  <a:pt x="128348" y="20658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8" name="Text 45"/>
          <p:cNvSpPr/>
          <p:nvPr/>
        </p:nvSpPr>
        <p:spPr>
          <a:xfrm>
            <a:off x="8694945" y="3377004"/>
            <a:ext cx="1756555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 SaaS mini-portal</a:t>
            </a: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>
            <a:off x="8421074" y="3754757"/>
            <a:ext cx="132214" cy="151101"/>
          </a:xfrm>
          <a:custGeom>
            <a:avLst/>
            <a:gdLst/>
            <a:ahLst/>
            <a:cxnLst/>
            <a:rect l="l" t="t" r="r" b="b"/>
            <a:pathLst>
              <a:path w="132214" h="151101">
                <a:moveTo>
                  <a:pt x="128318" y="20688"/>
                </a:moveTo>
                <a:cubicBezTo>
                  <a:pt x="132538" y="23757"/>
                  <a:pt x="133483" y="29660"/>
                  <a:pt x="130414" y="33880"/>
                </a:cubicBezTo>
                <a:lnTo>
                  <a:pt x="54863" y="137762"/>
                </a:lnTo>
                <a:cubicBezTo>
                  <a:pt x="53240" y="140005"/>
                  <a:pt x="50731" y="141392"/>
                  <a:pt x="47957" y="141628"/>
                </a:cubicBezTo>
                <a:cubicBezTo>
                  <a:pt x="45183" y="141864"/>
                  <a:pt x="42497" y="140831"/>
                  <a:pt x="40549" y="138884"/>
                </a:cubicBezTo>
                <a:lnTo>
                  <a:pt x="2774" y="101108"/>
                </a:lnTo>
                <a:cubicBezTo>
                  <a:pt x="-915" y="97419"/>
                  <a:pt x="-915" y="91428"/>
                  <a:pt x="2774" y="87739"/>
                </a:cubicBezTo>
                <a:cubicBezTo>
                  <a:pt x="6463" y="84050"/>
                  <a:pt x="12454" y="84050"/>
                  <a:pt x="16143" y="87739"/>
                </a:cubicBezTo>
                <a:lnTo>
                  <a:pt x="46098" y="117694"/>
                </a:lnTo>
                <a:lnTo>
                  <a:pt x="115156" y="22754"/>
                </a:lnTo>
                <a:cubicBezTo>
                  <a:pt x="118225" y="18534"/>
                  <a:pt x="124127" y="17589"/>
                  <a:pt x="128348" y="20658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0" name="Text 47"/>
          <p:cNvSpPr/>
          <p:nvPr/>
        </p:nvSpPr>
        <p:spPr>
          <a:xfrm>
            <a:off x="8694945" y="3716982"/>
            <a:ext cx="1133261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Unlimited SKUs</a:t>
            </a: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>
            <a:off x="8421074" y="4094736"/>
            <a:ext cx="132214" cy="151101"/>
          </a:xfrm>
          <a:custGeom>
            <a:avLst/>
            <a:gdLst/>
            <a:ahLst/>
            <a:cxnLst/>
            <a:rect l="l" t="t" r="r" b="b"/>
            <a:pathLst>
              <a:path w="132214" h="151101">
                <a:moveTo>
                  <a:pt x="128318" y="20688"/>
                </a:moveTo>
                <a:cubicBezTo>
                  <a:pt x="132538" y="23757"/>
                  <a:pt x="133483" y="29660"/>
                  <a:pt x="130414" y="33880"/>
                </a:cubicBezTo>
                <a:lnTo>
                  <a:pt x="54863" y="137762"/>
                </a:lnTo>
                <a:cubicBezTo>
                  <a:pt x="53240" y="140005"/>
                  <a:pt x="50731" y="141392"/>
                  <a:pt x="47957" y="141628"/>
                </a:cubicBezTo>
                <a:cubicBezTo>
                  <a:pt x="45183" y="141864"/>
                  <a:pt x="42497" y="140831"/>
                  <a:pt x="40549" y="138884"/>
                </a:cubicBezTo>
                <a:lnTo>
                  <a:pt x="2774" y="101108"/>
                </a:lnTo>
                <a:cubicBezTo>
                  <a:pt x="-915" y="97419"/>
                  <a:pt x="-915" y="91428"/>
                  <a:pt x="2774" y="87739"/>
                </a:cubicBezTo>
                <a:cubicBezTo>
                  <a:pt x="6463" y="84050"/>
                  <a:pt x="12454" y="84050"/>
                  <a:pt x="16143" y="87739"/>
                </a:cubicBezTo>
                <a:lnTo>
                  <a:pt x="46098" y="117694"/>
                </a:lnTo>
                <a:lnTo>
                  <a:pt x="115156" y="22754"/>
                </a:lnTo>
                <a:cubicBezTo>
                  <a:pt x="118225" y="18534"/>
                  <a:pt x="124127" y="17589"/>
                  <a:pt x="128348" y="20658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2" name="Text 49"/>
          <p:cNvSpPr/>
          <p:nvPr/>
        </p:nvSpPr>
        <p:spPr>
          <a:xfrm>
            <a:off x="8694945" y="4056960"/>
            <a:ext cx="1473239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White-label available</a:t>
            </a: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8421074" y="4434714"/>
            <a:ext cx="132214" cy="151101"/>
          </a:xfrm>
          <a:custGeom>
            <a:avLst/>
            <a:gdLst/>
            <a:ahLst/>
            <a:cxnLst/>
            <a:rect l="l" t="t" r="r" b="b"/>
            <a:pathLst>
              <a:path w="132214" h="151101">
                <a:moveTo>
                  <a:pt x="128318" y="20688"/>
                </a:moveTo>
                <a:cubicBezTo>
                  <a:pt x="132538" y="23757"/>
                  <a:pt x="133483" y="29660"/>
                  <a:pt x="130414" y="33880"/>
                </a:cubicBezTo>
                <a:lnTo>
                  <a:pt x="54863" y="137762"/>
                </a:lnTo>
                <a:cubicBezTo>
                  <a:pt x="53240" y="140005"/>
                  <a:pt x="50731" y="141392"/>
                  <a:pt x="47957" y="141628"/>
                </a:cubicBezTo>
                <a:cubicBezTo>
                  <a:pt x="45183" y="141864"/>
                  <a:pt x="42497" y="140831"/>
                  <a:pt x="40549" y="138884"/>
                </a:cubicBezTo>
                <a:lnTo>
                  <a:pt x="2774" y="101108"/>
                </a:lnTo>
                <a:cubicBezTo>
                  <a:pt x="-915" y="97419"/>
                  <a:pt x="-915" y="91428"/>
                  <a:pt x="2774" y="87739"/>
                </a:cubicBezTo>
                <a:cubicBezTo>
                  <a:pt x="6463" y="84050"/>
                  <a:pt x="12454" y="84050"/>
                  <a:pt x="16143" y="87739"/>
                </a:cubicBezTo>
                <a:lnTo>
                  <a:pt x="46098" y="117694"/>
                </a:lnTo>
                <a:lnTo>
                  <a:pt x="115156" y="22754"/>
                </a:lnTo>
                <a:cubicBezTo>
                  <a:pt x="118225" y="18534"/>
                  <a:pt x="124127" y="17589"/>
                  <a:pt x="128348" y="20658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4" name="Text 51"/>
          <p:cNvSpPr/>
          <p:nvPr/>
        </p:nvSpPr>
        <p:spPr>
          <a:xfrm>
            <a:off x="8694945" y="4396938"/>
            <a:ext cx="1964319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Dedicated account manager</a:t>
            </a:r>
            <a:endParaRPr lang="en-US" sz="1600" dirty="0"/>
          </a:p>
        </p:txBody>
      </p:sp>
      <p:sp>
        <p:nvSpPr>
          <p:cNvPr id="55" name="Shape 52"/>
          <p:cNvSpPr/>
          <p:nvPr/>
        </p:nvSpPr>
        <p:spPr>
          <a:xfrm>
            <a:off x="8400298" y="4782247"/>
            <a:ext cx="3159910" cy="468415"/>
          </a:xfrm>
          <a:custGeom>
            <a:avLst/>
            <a:gdLst/>
            <a:ahLst/>
            <a:cxnLst/>
            <a:rect l="l" t="t" r="r" b="b"/>
            <a:pathLst>
              <a:path w="3159910" h="468415">
                <a:moveTo>
                  <a:pt x="113328" y="0"/>
                </a:moveTo>
                <a:lnTo>
                  <a:pt x="3046581" y="0"/>
                </a:lnTo>
                <a:cubicBezTo>
                  <a:pt x="3109171" y="0"/>
                  <a:pt x="3159910" y="50739"/>
                  <a:pt x="3159910" y="113328"/>
                </a:cubicBezTo>
                <a:lnTo>
                  <a:pt x="3159910" y="355086"/>
                </a:lnTo>
                <a:cubicBezTo>
                  <a:pt x="3159910" y="417676"/>
                  <a:pt x="3109171" y="468415"/>
                  <a:pt x="3046581" y="468415"/>
                </a:cubicBezTo>
                <a:lnTo>
                  <a:pt x="113328" y="468415"/>
                </a:lnTo>
                <a:cubicBezTo>
                  <a:pt x="50739" y="468415"/>
                  <a:pt x="0" y="417676"/>
                  <a:pt x="0" y="355086"/>
                </a:cubicBezTo>
                <a:lnTo>
                  <a:pt x="0" y="113328"/>
                </a:lnTo>
                <a:cubicBezTo>
                  <a:pt x="0" y="50781"/>
                  <a:pt x="50781" y="0"/>
                  <a:pt x="11332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0B1220"/>
            </a:solidFill>
            <a:prstDash val="solid"/>
          </a:ln>
        </p:spPr>
      </p:sp>
      <p:sp>
        <p:nvSpPr>
          <p:cNvPr id="56" name="Text 53"/>
          <p:cNvSpPr/>
          <p:nvPr/>
        </p:nvSpPr>
        <p:spPr>
          <a:xfrm>
            <a:off x="8354967" y="4774692"/>
            <a:ext cx="3220350" cy="453304"/>
          </a:xfrm>
          <a:prstGeom prst="rect">
            <a:avLst/>
          </a:prstGeom>
          <a:noFill/>
          <a:ln/>
        </p:spPr>
        <p:txBody>
          <a:bodyPr wrap="square" lIns="0" tIns="113326" rIns="0" bIns="113326" rtlCol="0" anchor="ctr"/>
          <a:lstStyle/>
          <a:p>
            <a:pPr algn="ctr">
              <a:lnSpc>
                <a:spcPct val="130000"/>
              </a:lnSpc>
            </a:pPr>
            <a:r>
              <a:rPr lang="en-US" sz="1190" b="1" dirty="0">
                <a:solidFill>
                  <a:srgbClr val="0B122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Book Demo</a:t>
            </a:r>
            <a:endParaRPr lang="en-US" sz="1600" dirty="0"/>
          </a:p>
        </p:txBody>
      </p:sp>
      <p:sp>
        <p:nvSpPr>
          <p:cNvPr id="57" name="Shape 54"/>
          <p:cNvSpPr/>
          <p:nvPr/>
        </p:nvSpPr>
        <p:spPr>
          <a:xfrm>
            <a:off x="377754" y="5726630"/>
            <a:ext cx="11436493" cy="1133261"/>
          </a:xfrm>
          <a:custGeom>
            <a:avLst/>
            <a:gdLst/>
            <a:ahLst/>
            <a:cxnLst/>
            <a:rect l="l" t="t" r="r" b="b"/>
            <a:pathLst>
              <a:path w="11436493" h="1133261">
                <a:moveTo>
                  <a:pt x="151098" y="0"/>
                </a:moveTo>
                <a:lnTo>
                  <a:pt x="11285395" y="0"/>
                </a:lnTo>
                <a:cubicBezTo>
                  <a:pt x="11368844" y="0"/>
                  <a:pt x="11436493" y="67649"/>
                  <a:pt x="11436493" y="151098"/>
                </a:cubicBezTo>
                <a:lnTo>
                  <a:pt x="11436493" y="982163"/>
                </a:lnTo>
                <a:cubicBezTo>
                  <a:pt x="11436493" y="1065612"/>
                  <a:pt x="11368844" y="1133261"/>
                  <a:pt x="11285395" y="1133261"/>
                </a:cubicBezTo>
                <a:lnTo>
                  <a:pt x="151098" y="1133261"/>
                </a:lnTo>
                <a:cubicBezTo>
                  <a:pt x="67649" y="1133261"/>
                  <a:pt x="0" y="1065612"/>
                  <a:pt x="0" y="982163"/>
                </a:cubicBezTo>
                <a:lnTo>
                  <a:pt x="0" y="151098"/>
                </a:lnTo>
                <a:cubicBezTo>
                  <a:pt x="0" y="67649"/>
                  <a:pt x="67649" y="0"/>
                  <a:pt x="151098" y="0"/>
                </a:cubicBezTo>
                <a:close/>
              </a:path>
            </a:pathLst>
          </a:custGeom>
          <a:solidFill>
            <a:srgbClr val="0B1220"/>
          </a:solidFill>
          <a:ln/>
        </p:spPr>
      </p:sp>
      <p:sp>
        <p:nvSpPr>
          <p:cNvPr id="58" name="Text 55"/>
          <p:cNvSpPr/>
          <p:nvPr/>
        </p:nvSpPr>
        <p:spPr>
          <a:xfrm>
            <a:off x="604406" y="5953282"/>
            <a:ext cx="6884561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Ready to Scale Without Hiring?</a:t>
            </a:r>
            <a:endParaRPr lang="en-US" sz="1600" dirty="0"/>
          </a:p>
        </p:txBody>
      </p:sp>
      <p:sp>
        <p:nvSpPr>
          <p:cNvPr id="59" name="Shape 56"/>
          <p:cNvSpPr/>
          <p:nvPr/>
        </p:nvSpPr>
        <p:spPr>
          <a:xfrm>
            <a:off x="628015" y="6425354"/>
            <a:ext cx="188877" cy="188877"/>
          </a:xfrm>
          <a:custGeom>
            <a:avLst/>
            <a:gdLst/>
            <a:ahLst/>
            <a:cxnLst/>
            <a:rect l="l" t="t" r="r" b="b"/>
            <a:pathLst>
              <a:path w="188877" h="188877">
                <a:moveTo>
                  <a:pt x="94438" y="188877"/>
                </a:moveTo>
                <a:cubicBezTo>
                  <a:pt x="146560" y="188877"/>
                  <a:pt x="188877" y="146560"/>
                  <a:pt x="188877" y="94438"/>
                </a:cubicBezTo>
                <a:cubicBezTo>
                  <a:pt x="188877" y="42316"/>
                  <a:pt x="146560" y="0"/>
                  <a:pt x="94438" y="0"/>
                </a:cubicBezTo>
                <a:cubicBezTo>
                  <a:pt x="42316" y="0"/>
                  <a:pt x="0" y="42316"/>
                  <a:pt x="0" y="94438"/>
                </a:cubicBezTo>
                <a:cubicBezTo>
                  <a:pt x="0" y="146560"/>
                  <a:pt x="42316" y="188877"/>
                  <a:pt x="94438" y="188877"/>
                </a:cubicBezTo>
                <a:close/>
                <a:moveTo>
                  <a:pt x="125574" y="78465"/>
                </a:moveTo>
                <a:lnTo>
                  <a:pt x="96062" y="125684"/>
                </a:lnTo>
                <a:cubicBezTo>
                  <a:pt x="94512" y="128156"/>
                  <a:pt x="91856" y="129705"/>
                  <a:pt x="88942" y="129853"/>
                </a:cubicBezTo>
                <a:cubicBezTo>
                  <a:pt x="86027" y="130000"/>
                  <a:pt x="83224" y="128672"/>
                  <a:pt x="81490" y="126311"/>
                </a:cubicBezTo>
                <a:lnTo>
                  <a:pt x="63783" y="102702"/>
                </a:lnTo>
                <a:cubicBezTo>
                  <a:pt x="60832" y="98791"/>
                  <a:pt x="61643" y="93258"/>
                  <a:pt x="65554" y="90307"/>
                </a:cubicBezTo>
                <a:cubicBezTo>
                  <a:pt x="69464" y="87356"/>
                  <a:pt x="74997" y="88167"/>
                  <a:pt x="77949" y="92077"/>
                </a:cubicBezTo>
                <a:lnTo>
                  <a:pt x="87909" y="105358"/>
                </a:lnTo>
                <a:lnTo>
                  <a:pt x="110559" y="69095"/>
                </a:lnTo>
                <a:cubicBezTo>
                  <a:pt x="113142" y="64963"/>
                  <a:pt x="118601" y="63672"/>
                  <a:pt x="122770" y="66291"/>
                </a:cubicBezTo>
                <a:cubicBezTo>
                  <a:pt x="126939" y="68911"/>
                  <a:pt x="128193" y="74333"/>
                  <a:pt x="125574" y="78502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60" name="Text 57"/>
          <p:cNvSpPr/>
          <p:nvPr/>
        </p:nvSpPr>
        <p:spPr>
          <a:xfrm>
            <a:off x="953828" y="6406466"/>
            <a:ext cx="169989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Save 10–20 hours/week</a:t>
            </a:r>
            <a:endParaRPr lang="en-US" sz="1600" dirty="0"/>
          </a:p>
        </p:txBody>
      </p:sp>
      <p:sp>
        <p:nvSpPr>
          <p:cNvPr id="61" name="Shape 58"/>
          <p:cNvSpPr/>
          <p:nvPr/>
        </p:nvSpPr>
        <p:spPr>
          <a:xfrm>
            <a:off x="2900912" y="6425354"/>
            <a:ext cx="188877" cy="188877"/>
          </a:xfrm>
          <a:custGeom>
            <a:avLst/>
            <a:gdLst/>
            <a:ahLst/>
            <a:cxnLst/>
            <a:rect l="l" t="t" r="r" b="b"/>
            <a:pathLst>
              <a:path w="188877" h="188877">
                <a:moveTo>
                  <a:pt x="94438" y="188877"/>
                </a:moveTo>
                <a:cubicBezTo>
                  <a:pt x="146560" y="188877"/>
                  <a:pt x="188877" y="146560"/>
                  <a:pt x="188877" y="94438"/>
                </a:cubicBezTo>
                <a:cubicBezTo>
                  <a:pt x="188877" y="42316"/>
                  <a:pt x="146560" y="0"/>
                  <a:pt x="94438" y="0"/>
                </a:cubicBezTo>
                <a:cubicBezTo>
                  <a:pt x="42316" y="0"/>
                  <a:pt x="0" y="42316"/>
                  <a:pt x="0" y="94438"/>
                </a:cubicBezTo>
                <a:cubicBezTo>
                  <a:pt x="0" y="146560"/>
                  <a:pt x="42316" y="188877"/>
                  <a:pt x="94438" y="188877"/>
                </a:cubicBezTo>
                <a:close/>
                <a:moveTo>
                  <a:pt x="125574" y="78465"/>
                </a:moveTo>
                <a:lnTo>
                  <a:pt x="96062" y="125684"/>
                </a:lnTo>
                <a:cubicBezTo>
                  <a:pt x="94512" y="128156"/>
                  <a:pt x="91856" y="129705"/>
                  <a:pt x="88942" y="129853"/>
                </a:cubicBezTo>
                <a:cubicBezTo>
                  <a:pt x="86027" y="130000"/>
                  <a:pt x="83224" y="128672"/>
                  <a:pt x="81490" y="126311"/>
                </a:cubicBezTo>
                <a:lnTo>
                  <a:pt x="63783" y="102702"/>
                </a:lnTo>
                <a:cubicBezTo>
                  <a:pt x="60832" y="98791"/>
                  <a:pt x="61643" y="93258"/>
                  <a:pt x="65554" y="90307"/>
                </a:cubicBezTo>
                <a:cubicBezTo>
                  <a:pt x="69464" y="87356"/>
                  <a:pt x="74997" y="88167"/>
                  <a:pt x="77949" y="92077"/>
                </a:cubicBezTo>
                <a:lnTo>
                  <a:pt x="87909" y="105358"/>
                </a:lnTo>
                <a:lnTo>
                  <a:pt x="110559" y="69095"/>
                </a:lnTo>
                <a:cubicBezTo>
                  <a:pt x="113142" y="64963"/>
                  <a:pt x="118601" y="63672"/>
                  <a:pt x="122770" y="66291"/>
                </a:cubicBezTo>
                <a:cubicBezTo>
                  <a:pt x="126939" y="68911"/>
                  <a:pt x="128193" y="74333"/>
                  <a:pt x="125574" y="78502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62" name="Text 59"/>
          <p:cNvSpPr/>
          <p:nvPr/>
        </p:nvSpPr>
        <p:spPr>
          <a:xfrm>
            <a:off x="3226725" y="6406466"/>
            <a:ext cx="2030426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Scale creatives without hiring</a:t>
            </a:r>
            <a:endParaRPr lang="en-US" sz="1600" dirty="0"/>
          </a:p>
        </p:txBody>
      </p:sp>
      <p:sp>
        <p:nvSpPr>
          <p:cNvPr id="63" name="Shape 60"/>
          <p:cNvSpPr/>
          <p:nvPr/>
        </p:nvSpPr>
        <p:spPr>
          <a:xfrm>
            <a:off x="5509419" y="6425354"/>
            <a:ext cx="188877" cy="188877"/>
          </a:xfrm>
          <a:custGeom>
            <a:avLst/>
            <a:gdLst/>
            <a:ahLst/>
            <a:cxnLst/>
            <a:rect l="l" t="t" r="r" b="b"/>
            <a:pathLst>
              <a:path w="188877" h="188877">
                <a:moveTo>
                  <a:pt x="94438" y="188877"/>
                </a:moveTo>
                <a:cubicBezTo>
                  <a:pt x="146560" y="188877"/>
                  <a:pt x="188877" y="146560"/>
                  <a:pt x="188877" y="94438"/>
                </a:cubicBezTo>
                <a:cubicBezTo>
                  <a:pt x="188877" y="42316"/>
                  <a:pt x="146560" y="0"/>
                  <a:pt x="94438" y="0"/>
                </a:cubicBezTo>
                <a:cubicBezTo>
                  <a:pt x="42316" y="0"/>
                  <a:pt x="0" y="42316"/>
                  <a:pt x="0" y="94438"/>
                </a:cubicBezTo>
                <a:cubicBezTo>
                  <a:pt x="0" y="146560"/>
                  <a:pt x="42316" y="188877"/>
                  <a:pt x="94438" y="188877"/>
                </a:cubicBezTo>
                <a:close/>
                <a:moveTo>
                  <a:pt x="125574" y="78465"/>
                </a:moveTo>
                <a:lnTo>
                  <a:pt x="96062" y="125684"/>
                </a:lnTo>
                <a:cubicBezTo>
                  <a:pt x="94512" y="128156"/>
                  <a:pt x="91856" y="129705"/>
                  <a:pt x="88942" y="129853"/>
                </a:cubicBezTo>
                <a:cubicBezTo>
                  <a:pt x="86027" y="130000"/>
                  <a:pt x="83224" y="128672"/>
                  <a:pt x="81490" y="126311"/>
                </a:cubicBezTo>
                <a:lnTo>
                  <a:pt x="63783" y="102702"/>
                </a:lnTo>
                <a:cubicBezTo>
                  <a:pt x="60832" y="98791"/>
                  <a:pt x="61643" y="93258"/>
                  <a:pt x="65554" y="90307"/>
                </a:cubicBezTo>
                <a:cubicBezTo>
                  <a:pt x="69464" y="87356"/>
                  <a:pt x="74997" y="88167"/>
                  <a:pt x="77949" y="92077"/>
                </a:cubicBezTo>
                <a:lnTo>
                  <a:pt x="87909" y="105358"/>
                </a:lnTo>
                <a:lnTo>
                  <a:pt x="110559" y="69095"/>
                </a:lnTo>
                <a:cubicBezTo>
                  <a:pt x="113142" y="64963"/>
                  <a:pt x="118601" y="63672"/>
                  <a:pt x="122770" y="66291"/>
                </a:cubicBezTo>
                <a:cubicBezTo>
                  <a:pt x="126939" y="68911"/>
                  <a:pt x="128193" y="74333"/>
                  <a:pt x="125574" y="78502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64" name="Text 61"/>
          <p:cNvSpPr/>
          <p:nvPr/>
        </p:nvSpPr>
        <p:spPr>
          <a:xfrm>
            <a:off x="5835232" y="6406466"/>
            <a:ext cx="1614897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Launch products faster</a:t>
            </a:r>
            <a:endParaRPr lang="en-US" sz="1600" dirty="0"/>
          </a:p>
        </p:txBody>
      </p:sp>
      <p:sp>
        <p:nvSpPr>
          <p:cNvPr id="65" name="Shape 62"/>
          <p:cNvSpPr/>
          <p:nvPr/>
        </p:nvSpPr>
        <p:spPr>
          <a:xfrm>
            <a:off x="9254257" y="6009825"/>
            <a:ext cx="2332629" cy="566631"/>
          </a:xfrm>
          <a:custGeom>
            <a:avLst/>
            <a:gdLst/>
            <a:ahLst/>
            <a:cxnLst/>
            <a:rect l="l" t="t" r="r" b="b"/>
            <a:pathLst>
              <a:path w="2332629" h="566631">
                <a:moveTo>
                  <a:pt x="113326" y="0"/>
                </a:moveTo>
                <a:lnTo>
                  <a:pt x="2219303" y="0"/>
                </a:lnTo>
                <a:cubicBezTo>
                  <a:pt x="2281891" y="0"/>
                  <a:pt x="2332629" y="50738"/>
                  <a:pt x="2332629" y="113326"/>
                </a:cubicBezTo>
                <a:lnTo>
                  <a:pt x="2332629" y="453304"/>
                </a:lnTo>
                <a:cubicBezTo>
                  <a:pt x="2332629" y="515893"/>
                  <a:pt x="2281891" y="566631"/>
                  <a:pt x="2219303" y="566631"/>
                </a:cubicBezTo>
                <a:lnTo>
                  <a:pt x="113326" y="566631"/>
                </a:lnTo>
                <a:cubicBezTo>
                  <a:pt x="50780" y="566631"/>
                  <a:pt x="0" y="515851"/>
                  <a:pt x="0" y="453304"/>
                </a:cubicBezTo>
                <a:lnTo>
                  <a:pt x="0" y="113326"/>
                </a:lnTo>
                <a:cubicBezTo>
                  <a:pt x="0" y="50738"/>
                  <a:pt x="50738" y="0"/>
                  <a:pt x="113326" y="0"/>
                </a:cubicBezTo>
                <a:close/>
              </a:path>
            </a:pathLst>
          </a:custGeom>
          <a:solidFill>
            <a:srgbClr val="22C55E"/>
          </a:solidFill>
          <a:ln/>
          <a:effectLst>
            <a:outerShdw sx="100000" sy="100000" kx="0" ky="0" algn="bl" rotWithShape="0" blurRad="141658" dist="94438" dir="5400000">
              <a:srgbClr val="000000">
                <a:alpha val="10196"/>
              </a:srgbClr>
            </a:outerShdw>
          </a:effectLst>
        </p:spPr>
      </p:sp>
      <p:sp>
        <p:nvSpPr>
          <p:cNvPr id="66" name="Text 63"/>
          <p:cNvSpPr/>
          <p:nvPr/>
        </p:nvSpPr>
        <p:spPr>
          <a:xfrm>
            <a:off x="9207038" y="6009825"/>
            <a:ext cx="2427067" cy="566631"/>
          </a:xfrm>
          <a:prstGeom prst="rect">
            <a:avLst/>
          </a:prstGeom>
          <a:noFill/>
          <a:ln/>
        </p:spPr>
        <p:txBody>
          <a:bodyPr wrap="square" lIns="377754" tIns="151101" rIns="377754" bIns="151101" rtlCol="0" anchor="ctr"/>
          <a:lstStyle/>
          <a:p>
            <a:pPr algn="ctr">
              <a:lnSpc>
                <a:spcPct val="120000"/>
              </a:lnSpc>
            </a:pPr>
            <a:r>
              <a:rPr lang="en-US" sz="1487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Request Callback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AI Automations — Sell More With Less Effort</dc:title>
  <dc:subject>E-Commerce AI Automations — Sell More With Less Effort</dc:subject>
  <dc:creator>Kimi</dc:creator>
  <cp:lastModifiedBy>Kimi</cp:lastModifiedBy>
  <cp:revision>1</cp:revision>
  <dcterms:created xsi:type="dcterms:W3CDTF">2026-01-24T16:07:56Z</dcterms:created>
  <dcterms:modified xsi:type="dcterms:W3CDTF">2026-01-24T16:07:56Z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{"Label":"E-Commerce AI Automations — Sell More With Less Effort","ContentProducer":"001191110108MACG2KBH8F10000","ProduceID":"19bf0bf5-81e2-8f3f-8000-0000604312d6","ReservedCode1":"","ContentPropagator":"001191110108MACG2KBH8F20000","PropagateID":"19bf0bf5-81e2-8f3f-8000-0000604312d6","ReservedCode2":""}</vt:lpwstr>
  </property>
</Properties>
</file>